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4" r:id="rId2"/>
    <p:sldMasterId id="2147483701" r:id="rId3"/>
    <p:sldMasterId id="2147483708" r:id="rId4"/>
  </p:sldMasterIdLst>
  <p:notesMasterIdLst>
    <p:notesMasterId r:id="rId89"/>
  </p:notesMasterIdLst>
  <p:handoutMasterIdLst>
    <p:handoutMasterId r:id="rId90"/>
  </p:handoutMasterIdLst>
  <p:sldIdLst>
    <p:sldId id="256" r:id="rId5"/>
    <p:sldId id="266" r:id="rId6"/>
    <p:sldId id="383" r:id="rId7"/>
    <p:sldId id="382" r:id="rId8"/>
    <p:sldId id="384" r:id="rId9"/>
    <p:sldId id="389" r:id="rId10"/>
    <p:sldId id="390" r:id="rId11"/>
    <p:sldId id="391" r:id="rId12"/>
    <p:sldId id="385" r:id="rId13"/>
    <p:sldId id="455" r:id="rId14"/>
    <p:sldId id="462" r:id="rId15"/>
    <p:sldId id="465" r:id="rId16"/>
    <p:sldId id="392" r:id="rId17"/>
    <p:sldId id="393" r:id="rId18"/>
    <p:sldId id="468" r:id="rId19"/>
    <p:sldId id="469" r:id="rId20"/>
    <p:sldId id="395" r:id="rId21"/>
    <p:sldId id="403" r:id="rId22"/>
    <p:sldId id="461" r:id="rId23"/>
    <p:sldId id="404" r:id="rId24"/>
    <p:sldId id="405" r:id="rId25"/>
    <p:sldId id="470" r:id="rId26"/>
    <p:sldId id="394" r:id="rId27"/>
    <p:sldId id="467" r:id="rId28"/>
    <p:sldId id="397" r:id="rId29"/>
    <p:sldId id="406" r:id="rId30"/>
    <p:sldId id="407" r:id="rId31"/>
    <p:sldId id="471" r:id="rId32"/>
    <p:sldId id="408" r:id="rId33"/>
    <p:sldId id="409" r:id="rId34"/>
    <p:sldId id="410" r:id="rId35"/>
    <p:sldId id="411" r:id="rId36"/>
    <p:sldId id="412" r:id="rId37"/>
    <p:sldId id="413" r:id="rId38"/>
    <p:sldId id="472" r:id="rId39"/>
    <p:sldId id="414" r:id="rId40"/>
    <p:sldId id="415" r:id="rId41"/>
    <p:sldId id="417" r:id="rId42"/>
    <p:sldId id="418" r:id="rId43"/>
    <p:sldId id="419" r:id="rId44"/>
    <p:sldId id="420" r:id="rId45"/>
    <p:sldId id="421" r:id="rId46"/>
    <p:sldId id="477" r:id="rId47"/>
    <p:sldId id="422" r:id="rId48"/>
    <p:sldId id="423" r:id="rId49"/>
    <p:sldId id="424" r:id="rId50"/>
    <p:sldId id="425" r:id="rId51"/>
    <p:sldId id="473" r:id="rId52"/>
    <p:sldId id="426" r:id="rId53"/>
    <p:sldId id="427" r:id="rId54"/>
    <p:sldId id="474" r:id="rId55"/>
    <p:sldId id="428" r:id="rId56"/>
    <p:sldId id="429" r:id="rId57"/>
    <p:sldId id="430" r:id="rId58"/>
    <p:sldId id="431" r:id="rId59"/>
    <p:sldId id="432" r:id="rId60"/>
    <p:sldId id="433" r:id="rId61"/>
    <p:sldId id="434" r:id="rId62"/>
    <p:sldId id="435" r:id="rId63"/>
    <p:sldId id="436" r:id="rId64"/>
    <p:sldId id="466" r:id="rId65"/>
    <p:sldId id="437" r:id="rId66"/>
    <p:sldId id="438" r:id="rId67"/>
    <p:sldId id="478" r:id="rId68"/>
    <p:sldId id="399" r:id="rId69"/>
    <p:sldId id="440" r:id="rId70"/>
    <p:sldId id="441" r:id="rId71"/>
    <p:sldId id="442" r:id="rId72"/>
    <p:sldId id="443" r:id="rId73"/>
    <p:sldId id="444" r:id="rId74"/>
    <p:sldId id="445" r:id="rId75"/>
    <p:sldId id="446" r:id="rId76"/>
    <p:sldId id="447" r:id="rId77"/>
    <p:sldId id="448" r:id="rId78"/>
    <p:sldId id="400" r:id="rId79"/>
    <p:sldId id="449" r:id="rId80"/>
    <p:sldId id="450" r:id="rId81"/>
    <p:sldId id="451" r:id="rId82"/>
    <p:sldId id="452" r:id="rId83"/>
    <p:sldId id="453" r:id="rId84"/>
    <p:sldId id="439" r:id="rId85"/>
    <p:sldId id="475" r:id="rId86"/>
    <p:sldId id="479" r:id="rId87"/>
    <p:sldId id="401" r:id="rId88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  <p15:guide id="3" orient="horz" pos="1162">
          <p15:clr>
            <a:srgbClr val="A4A3A4"/>
          </p15:clr>
        </p15:guide>
        <p15:guide id="4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1FF"/>
    <a:srgbClr val="99CCFF"/>
    <a:srgbClr val="0000CC"/>
    <a:srgbClr val="FF5050"/>
    <a:srgbClr val="97E1FF"/>
    <a:srgbClr val="00A4E6"/>
    <a:srgbClr val="5BD0FF"/>
    <a:srgbClr val="29C2FF"/>
    <a:srgbClr val="11BBFF"/>
    <a:srgbClr val="21C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2" autoAdjust="0"/>
    <p:restoredTop sz="98901" autoAdjust="0"/>
  </p:normalViewPr>
  <p:slideViewPr>
    <p:cSldViewPr>
      <p:cViewPr varScale="1">
        <p:scale>
          <a:sx n="85" d="100"/>
          <a:sy n="85" d="100"/>
        </p:scale>
        <p:origin x="96" y="426"/>
      </p:cViewPr>
      <p:guideLst>
        <p:guide orient="horz" pos="119"/>
        <p:guide pos="158"/>
        <p:guide orient="horz" pos="1162"/>
        <p:guide pos="4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>
                <a:ea typeface="맑은 고딕" panose="020B0503020000020004" pitchFamily="50" charset="-127"/>
              </a:rPr>
              <a:pPr/>
              <a:t>2021-07-07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3140B-A455-4A59-916C-960D4A936015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E1D51-9158-4745-94AC-4FA4FE8FC3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81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E72E7F-A2FE-4F50-A94D-8786A43CAC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038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E72E7F-A2FE-4F50-A94D-8786A43CAC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629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E72E7F-A2FE-4F50-A94D-8786A43CAC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461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그룹 15"/>
          <p:cNvGrpSpPr/>
          <p:nvPr userDrawn="1"/>
        </p:nvGrpSpPr>
        <p:grpSpPr>
          <a:xfrm>
            <a:off x="276521" y="5990292"/>
            <a:ext cx="3791423" cy="586615"/>
            <a:chOff x="130805" y="5990292"/>
            <a:chExt cx="3791423" cy="586615"/>
          </a:xfrm>
        </p:grpSpPr>
        <p:sp>
          <p:nvSpPr>
            <p:cNvPr id="17" name="TextBox 9"/>
            <p:cNvSpPr txBox="1"/>
            <p:nvPr userDrawn="1"/>
          </p:nvSpPr>
          <p:spPr>
            <a:xfrm>
              <a:off x="130805" y="6269130"/>
              <a:ext cx="379142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MySQL</a:t>
              </a:r>
              <a:r>
                <a:rPr kumimoji="0" lang="ko-KR" altLang="en-US" sz="1400" b="1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로 배우는 데이터베이스 개론과 실습</a:t>
              </a:r>
              <a:endParaRPr kumimoji="0"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197645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 smtClean="0">
                  <a:solidFill>
                    <a:schemeClr val="bg1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359645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 smtClean="0">
                  <a:solidFill>
                    <a:schemeClr val="bg1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538980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 smtClean="0">
                  <a:solidFill>
                    <a:schemeClr val="bg1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1" name="직사각형 10"/>
          <p:cNvSpPr/>
          <p:nvPr userDrawn="1"/>
        </p:nvSpPr>
        <p:spPr>
          <a:xfrm flipV="1">
            <a:off x="0" y="5743552"/>
            <a:ext cx="9144000" cy="61712"/>
          </a:xfrm>
          <a:prstGeom prst="rect">
            <a:avLst/>
          </a:prstGeom>
          <a:solidFill>
            <a:srgbClr val="50A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rgbClr val="FFE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">
            <a:extLst>
              <a:ext uri="{FF2B5EF4-FFF2-40B4-BE49-F238E27FC236}">
                <a16:creationId xmlns:a16="http://schemas.microsoft.com/office/drawing/2014/main" id="{86410889-0442-4231-B9CA-3F0F289FD4E1}"/>
              </a:ext>
            </a:extLst>
          </p:cNvPr>
          <p:cNvSpPr txBox="1"/>
          <p:nvPr userDrawn="1"/>
        </p:nvSpPr>
        <p:spPr>
          <a:xfrm>
            <a:off x="467544" y="5574217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강의교안 이용 안내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본 강의교안의 저작권은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한빛아카데미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㈜에 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136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조에 의거하여 최고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5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년 이하의 징역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또는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5</a:t>
            </a:r>
            <a:r>
              <a:rPr kumimoji="0" lang="ko-KR" altLang="en-US" sz="1000" b="0" i="0" u="sng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천만원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(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倂科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)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할 수도 있습니다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3C86BF-9989-42A1-A888-E7DC9087D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4" y="437571"/>
            <a:ext cx="1057765" cy="846212"/>
          </a:xfrm>
          <a:prstGeom prst="rect">
            <a:avLst/>
          </a:prstGeom>
        </p:spPr>
      </p:pic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ACE57F89-61A9-44E2-A0E6-2A26241FA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" y="128993"/>
            <a:ext cx="6725574" cy="54452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EA143B-EB7A-4191-A310-E154AE75AC27}"/>
              </a:ext>
            </a:extLst>
          </p:cNvPr>
          <p:cNvGrpSpPr/>
          <p:nvPr userDrawn="1"/>
        </p:nvGrpSpPr>
        <p:grpSpPr>
          <a:xfrm>
            <a:off x="5004048" y="3717032"/>
            <a:ext cx="2861255" cy="2304256"/>
            <a:chOff x="5076056" y="3933056"/>
            <a:chExt cx="3336427" cy="25923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300611-ED0B-4277-AC81-39A32914EA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5" y="3933056"/>
              <a:ext cx="2976388" cy="259233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9C4392-691D-4A6D-BB6E-D87D08B7C13D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ACF1DE-6665-4227-98CC-178860928CE9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3424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solidFill>
          <a:srgbClr val="FFE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ACE57F89-61A9-44E2-A0E6-2A26241F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" y="128993"/>
            <a:ext cx="6725574" cy="5445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3C86BF-9989-42A1-A888-E7DC9087D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4" y="437571"/>
            <a:ext cx="1057765" cy="84621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EA143B-EB7A-4191-A310-E154AE75AC27}"/>
              </a:ext>
            </a:extLst>
          </p:cNvPr>
          <p:cNvGrpSpPr/>
          <p:nvPr userDrawn="1"/>
        </p:nvGrpSpPr>
        <p:grpSpPr>
          <a:xfrm>
            <a:off x="5148063" y="4247667"/>
            <a:ext cx="2337857" cy="2040235"/>
            <a:chOff x="5076056" y="4365104"/>
            <a:chExt cx="2520280" cy="216029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9C4392-691D-4A6D-BB6E-D87D08B7C13D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ACF1DE-6665-4227-98CC-178860928CE9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" name="제목 13">
            <a:extLst>
              <a:ext uri="{FF2B5EF4-FFF2-40B4-BE49-F238E27FC236}">
                <a16:creationId xmlns:a16="http://schemas.microsoft.com/office/drawing/2014/main" id="{2E24C320-CDE6-4630-83B2-85D0399C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244" y="5733256"/>
            <a:ext cx="7437512" cy="1008112"/>
          </a:xfrm>
        </p:spPr>
        <p:txBody>
          <a:bodyPr>
            <a:noAutofit/>
          </a:bodyPr>
          <a:lstStyle>
            <a:lvl1pPr algn="l">
              <a:defRPr sz="3400" b="1">
                <a:solidFill>
                  <a:schemeClr val="tx1"/>
                </a:solidFill>
                <a:latin typeface="+mj-lt"/>
                <a:ea typeface="아리따M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28BF4A-C6E9-4915-A8D9-E054DC69ADE3}"/>
              </a:ext>
            </a:extLst>
          </p:cNvPr>
          <p:cNvGrpSpPr/>
          <p:nvPr userDrawn="1"/>
        </p:nvGrpSpPr>
        <p:grpSpPr>
          <a:xfrm>
            <a:off x="5004048" y="3717032"/>
            <a:ext cx="2861255" cy="2304256"/>
            <a:chOff x="5076056" y="3933056"/>
            <a:chExt cx="3336427" cy="259233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7C7F911-86B5-45CD-AC7B-8532C573E8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5" y="3933056"/>
              <a:ext cx="2976388" cy="2592338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F6B4DCC-822B-450A-826C-7E7CBD15EBFF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EB39D77-9595-4D2C-ABEA-3D1EA8503E4A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116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E3CF5919-2159-49EA-BD93-9C45B1EAA96D}"/>
              </a:ext>
            </a:extLst>
          </p:cNvPr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19267DBF-3997-413A-AA3B-689DC6FEA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0" indent="0">
              <a:lnSpc>
                <a:spcPct val="200000"/>
              </a:lnSpc>
              <a:buClrTx/>
              <a:buFontTx/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4" name="모서리가 둥근 직사각형 8">
            <a:extLst>
              <a:ext uri="{FF2B5EF4-FFF2-40B4-BE49-F238E27FC236}">
                <a16:creationId xmlns:a16="http://schemas.microsoft.com/office/drawing/2014/main" id="{D5A7425B-5701-466C-9ACB-C13BC673C0FC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DC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40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D4A8C7A-84CB-4AB9-8F99-0BC584ACD685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DC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5EC90D7B-5216-4834-B80A-E94167A6BA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342900" indent="-342900">
              <a:lnSpc>
                <a:spcPct val="200000"/>
              </a:lnSpc>
              <a:buClr>
                <a:srgbClr val="559E5B"/>
              </a:buClr>
              <a:buFont typeface="Arial" panose="020B0604020202020204" pitchFamily="34" charset="0"/>
              <a:buChar char="•"/>
              <a:defRPr sz="16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490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B4BA2D2-52F7-42A1-8EBA-192AEC431238}"/>
              </a:ext>
            </a:extLst>
          </p:cNvPr>
          <p:cNvGrpSpPr/>
          <p:nvPr userDrawn="1"/>
        </p:nvGrpSpPr>
        <p:grpSpPr>
          <a:xfrm>
            <a:off x="0" y="907564"/>
            <a:ext cx="9144000" cy="487"/>
            <a:chOff x="0" y="907564"/>
            <a:chExt cx="9144000" cy="487"/>
          </a:xfrm>
        </p:grpSpPr>
        <p:cxnSp>
          <p:nvCxnSpPr>
            <p:cNvPr id="9" name="직선 연결선 8"/>
            <p:cNvCxnSpPr/>
            <p:nvPr userDrawn="1"/>
          </p:nvCxnSpPr>
          <p:spPr>
            <a:xfrm>
              <a:off x="2124744" y="908051"/>
              <a:ext cx="2339752" cy="0"/>
            </a:xfrm>
            <a:prstGeom prst="line">
              <a:avLst/>
            </a:prstGeom>
            <a:ln w="76200">
              <a:solidFill>
                <a:srgbClr val="9DCBA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 userDrawn="1"/>
          </p:nvCxnSpPr>
          <p:spPr>
            <a:xfrm>
              <a:off x="4464496" y="908051"/>
              <a:ext cx="2339752" cy="0"/>
            </a:xfrm>
            <a:prstGeom prst="line">
              <a:avLst/>
            </a:prstGeom>
            <a:ln w="76200">
              <a:solidFill>
                <a:srgbClr val="C0DEC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6804248" y="907564"/>
              <a:ext cx="2339752" cy="0"/>
            </a:xfrm>
            <a:prstGeom prst="line">
              <a:avLst/>
            </a:prstGeom>
            <a:ln w="76200">
              <a:solidFill>
                <a:srgbClr val="DCECD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 userDrawn="1"/>
          </p:nvCxnSpPr>
          <p:spPr>
            <a:xfrm>
              <a:off x="0" y="908051"/>
              <a:ext cx="2339752" cy="0"/>
            </a:xfrm>
            <a:prstGeom prst="line">
              <a:avLst/>
            </a:prstGeom>
            <a:ln w="76200">
              <a:solidFill>
                <a:srgbClr val="559E5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0206" y="1124744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050"/>
            </a:lvl4pPr>
            <a:lvl5pPr marL="990600" indent="-180975">
              <a:buClr>
                <a:srgbClr val="9DCBA0"/>
              </a:buClr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7387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94BB8-8022-47B5-AFFE-602E470A1A99}"/>
              </a:ext>
            </a:extLst>
          </p:cNvPr>
          <p:cNvGrpSpPr/>
          <p:nvPr userDrawn="1"/>
        </p:nvGrpSpPr>
        <p:grpSpPr>
          <a:xfrm>
            <a:off x="0" y="907564"/>
            <a:ext cx="9144000" cy="487"/>
            <a:chOff x="0" y="907564"/>
            <a:chExt cx="9144000" cy="487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3A8AB61-3B6D-4448-BD4D-E1F5F872AABD}"/>
                </a:ext>
              </a:extLst>
            </p:cNvPr>
            <p:cNvCxnSpPr/>
            <p:nvPr userDrawn="1"/>
          </p:nvCxnSpPr>
          <p:spPr>
            <a:xfrm>
              <a:off x="2124744" y="908051"/>
              <a:ext cx="2339752" cy="0"/>
            </a:xfrm>
            <a:prstGeom prst="line">
              <a:avLst/>
            </a:prstGeom>
            <a:ln w="76200">
              <a:solidFill>
                <a:srgbClr val="9DCBA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A252BC3-DC9E-40A8-82EF-4EA824E345B8}"/>
                </a:ext>
              </a:extLst>
            </p:cNvPr>
            <p:cNvCxnSpPr/>
            <p:nvPr userDrawn="1"/>
          </p:nvCxnSpPr>
          <p:spPr>
            <a:xfrm>
              <a:off x="4464496" y="908051"/>
              <a:ext cx="2339752" cy="0"/>
            </a:xfrm>
            <a:prstGeom prst="line">
              <a:avLst/>
            </a:prstGeom>
            <a:ln w="76200">
              <a:solidFill>
                <a:srgbClr val="C0DEC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6B825EF-1A70-4CF4-A6CA-A2ADE76A72B5}"/>
                </a:ext>
              </a:extLst>
            </p:cNvPr>
            <p:cNvCxnSpPr/>
            <p:nvPr userDrawn="1"/>
          </p:nvCxnSpPr>
          <p:spPr>
            <a:xfrm>
              <a:off x="6804248" y="907564"/>
              <a:ext cx="2339752" cy="0"/>
            </a:xfrm>
            <a:prstGeom prst="line">
              <a:avLst/>
            </a:prstGeom>
            <a:ln w="76200">
              <a:solidFill>
                <a:srgbClr val="DCECD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02A5D1-A1A7-41E6-9C71-CC3110FF0014}"/>
                </a:ext>
              </a:extLst>
            </p:cNvPr>
            <p:cNvCxnSpPr/>
            <p:nvPr userDrawn="1"/>
          </p:nvCxnSpPr>
          <p:spPr>
            <a:xfrm>
              <a:off x="0" y="908051"/>
              <a:ext cx="2339752" cy="0"/>
            </a:xfrm>
            <a:prstGeom prst="line">
              <a:avLst/>
            </a:prstGeom>
            <a:ln w="76200">
              <a:solidFill>
                <a:srgbClr val="559E5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1DF547D-533D-4B8A-87AD-7F8DC9D52D1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30206" y="1124744"/>
            <a:ext cx="404179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100"/>
            </a:lvl4pPr>
            <a:lvl5pPr marL="990600" indent="-180975">
              <a:buClr>
                <a:srgbClr val="9DCBA0"/>
              </a:buCl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BAE2278-5FB7-4F36-BDC0-886A849984B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44008" y="1124744"/>
            <a:ext cx="404179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100"/>
            </a:lvl4pPr>
            <a:lvl5pPr marL="990600" indent="-180975">
              <a:buClr>
                <a:srgbClr val="9DCBA0"/>
              </a:buCl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57625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rgbClr val="FFE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">
            <a:extLst>
              <a:ext uri="{FF2B5EF4-FFF2-40B4-BE49-F238E27FC236}">
                <a16:creationId xmlns:a16="http://schemas.microsoft.com/office/drawing/2014/main" id="{86410889-0442-4231-B9CA-3F0F289FD4E1}"/>
              </a:ext>
            </a:extLst>
          </p:cNvPr>
          <p:cNvSpPr txBox="1"/>
          <p:nvPr userDrawn="1"/>
        </p:nvSpPr>
        <p:spPr>
          <a:xfrm>
            <a:off x="467544" y="5574217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강의교안 이용 안내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본 강의교안의 저작권은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한빛아카데미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㈜에 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136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조에 의거하여 최고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5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년 이하의 징역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또는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5</a:t>
            </a:r>
            <a:r>
              <a:rPr kumimoji="0" lang="ko-KR" altLang="en-US" sz="1000" b="0" i="0" u="sng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천만원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(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倂科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)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할 수도 있습니다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3C86BF-9989-42A1-A888-E7DC9087D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4" y="437571"/>
            <a:ext cx="1057765" cy="846212"/>
          </a:xfrm>
          <a:prstGeom prst="rect">
            <a:avLst/>
          </a:prstGeom>
        </p:spPr>
      </p:pic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ACE57F89-61A9-44E2-A0E6-2A26241FA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" y="128993"/>
            <a:ext cx="6725574" cy="54452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EA143B-EB7A-4191-A310-E154AE75AC27}"/>
              </a:ext>
            </a:extLst>
          </p:cNvPr>
          <p:cNvGrpSpPr/>
          <p:nvPr userDrawn="1"/>
        </p:nvGrpSpPr>
        <p:grpSpPr>
          <a:xfrm>
            <a:off x="5004048" y="3717032"/>
            <a:ext cx="2861255" cy="2304256"/>
            <a:chOff x="5076056" y="3933056"/>
            <a:chExt cx="3336427" cy="25923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300611-ED0B-4277-AC81-39A32914EA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5" y="3933056"/>
              <a:ext cx="2976388" cy="259233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9C4392-691D-4A6D-BB6E-D87D08B7C13D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ACF1DE-6665-4227-98CC-178860928CE9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541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solidFill>
          <a:srgbClr val="FFE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ACE57F89-61A9-44E2-A0E6-2A26241F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" y="128993"/>
            <a:ext cx="6725574" cy="5445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3C86BF-9989-42A1-A888-E7DC9087D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4" y="437571"/>
            <a:ext cx="1057765" cy="84621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EA143B-EB7A-4191-A310-E154AE75AC27}"/>
              </a:ext>
            </a:extLst>
          </p:cNvPr>
          <p:cNvGrpSpPr/>
          <p:nvPr userDrawn="1"/>
        </p:nvGrpSpPr>
        <p:grpSpPr>
          <a:xfrm>
            <a:off x="5148063" y="4247667"/>
            <a:ext cx="2337857" cy="2040235"/>
            <a:chOff x="5076056" y="4365104"/>
            <a:chExt cx="2520280" cy="216029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9C4392-691D-4A6D-BB6E-D87D08B7C13D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ACF1DE-6665-4227-98CC-178860928CE9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" name="제목 13">
            <a:extLst>
              <a:ext uri="{FF2B5EF4-FFF2-40B4-BE49-F238E27FC236}">
                <a16:creationId xmlns:a16="http://schemas.microsoft.com/office/drawing/2014/main" id="{2E24C320-CDE6-4630-83B2-85D0399C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244" y="5733256"/>
            <a:ext cx="7437512" cy="1008112"/>
          </a:xfrm>
        </p:spPr>
        <p:txBody>
          <a:bodyPr>
            <a:noAutofit/>
          </a:bodyPr>
          <a:lstStyle>
            <a:lvl1pPr algn="l">
              <a:defRPr sz="3400" b="1">
                <a:solidFill>
                  <a:schemeClr val="tx1"/>
                </a:solidFill>
                <a:latin typeface="+mj-lt"/>
                <a:ea typeface="아리따M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28BF4A-C6E9-4915-A8D9-E054DC69ADE3}"/>
              </a:ext>
            </a:extLst>
          </p:cNvPr>
          <p:cNvGrpSpPr/>
          <p:nvPr userDrawn="1"/>
        </p:nvGrpSpPr>
        <p:grpSpPr>
          <a:xfrm>
            <a:off x="5004048" y="3717032"/>
            <a:ext cx="2861255" cy="2304256"/>
            <a:chOff x="5076056" y="3933056"/>
            <a:chExt cx="3336427" cy="259233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7C7F911-86B5-45CD-AC7B-8532C573E8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5" y="3933056"/>
              <a:ext cx="2976388" cy="2592338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F6B4DCC-822B-450A-826C-7E7CBD15EBFF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EB39D77-9595-4D2C-ABEA-3D1EA8503E4A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0052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E3CF5919-2159-49EA-BD93-9C45B1EAA96D}"/>
              </a:ext>
            </a:extLst>
          </p:cNvPr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19267DBF-3997-413A-AA3B-689DC6FEA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0" indent="0">
              <a:lnSpc>
                <a:spcPct val="200000"/>
              </a:lnSpc>
              <a:buClrTx/>
              <a:buFontTx/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4" name="모서리가 둥근 직사각형 8">
            <a:extLst>
              <a:ext uri="{FF2B5EF4-FFF2-40B4-BE49-F238E27FC236}">
                <a16:creationId xmlns:a16="http://schemas.microsoft.com/office/drawing/2014/main" id="{D5A7425B-5701-466C-9ACB-C13BC673C0FC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DC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310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D4A8C7A-84CB-4AB9-8F99-0BC584ACD685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DC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5EC90D7B-5216-4834-B80A-E94167A6BA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342900" indent="-342900">
              <a:lnSpc>
                <a:spcPct val="200000"/>
              </a:lnSpc>
              <a:buClr>
                <a:srgbClr val="559E5B"/>
              </a:buClr>
              <a:buFont typeface="Arial" panose="020B0604020202020204" pitchFamily="34" charset="0"/>
              <a:buChar char="•"/>
              <a:defRPr sz="16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46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/학습목표/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6803"/>
            <a:ext cx="9144000" cy="617311"/>
          </a:xfrm>
          <a:prstGeom prst="rect">
            <a:avLst/>
          </a:prstGeom>
          <a:solidFill>
            <a:srgbClr val="B5D5E4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mtClean="0"/>
          </a:p>
        </p:txBody>
      </p:sp>
      <p:sp>
        <p:nvSpPr>
          <p:cNvPr id="9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89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B4BA2D2-52F7-42A1-8EBA-192AEC431238}"/>
              </a:ext>
            </a:extLst>
          </p:cNvPr>
          <p:cNvGrpSpPr/>
          <p:nvPr userDrawn="1"/>
        </p:nvGrpSpPr>
        <p:grpSpPr>
          <a:xfrm>
            <a:off x="0" y="907564"/>
            <a:ext cx="9144000" cy="487"/>
            <a:chOff x="0" y="907564"/>
            <a:chExt cx="9144000" cy="487"/>
          </a:xfrm>
        </p:grpSpPr>
        <p:cxnSp>
          <p:nvCxnSpPr>
            <p:cNvPr id="9" name="직선 연결선 8"/>
            <p:cNvCxnSpPr/>
            <p:nvPr userDrawn="1"/>
          </p:nvCxnSpPr>
          <p:spPr>
            <a:xfrm>
              <a:off x="2124744" y="908051"/>
              <a:ext cx="2339752" cy="0"/>
            </a:xfrm>
            <a:prstGeom prst="line">
              <a:avLst/>
            </a:prstGeom>
            <a:ln w="76200">
              <a:solidFill>
                <a:srgbClr val="9DCBA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 userDrawn="1"/>
          </p:nvCxnSpPr>
          <p:spPr>
            <a:xfrm>
              <a:off x="4464496" y="908051"/>
              <a:ext cx="2339752" cy="0"/>
            </a:xfrm>
            <a:prstGeom prst="line">
              <a:avLst/>
            </a:prstGeom>
            <a:ln w="76200">
              <a:solidFill>
                <a:srgbClr val="C0DEC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6804248" y="907564"/>
              <a:ext cx="2339752" cy="0"/>
            </a:xfrm>
            <a:prstGeom prst="line">
              <a:avLst/>
            </a:prstGeom>
            <a:ln w="76200">
              <a:solidFill>
                <a:srgbClr val="DCECD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 userDrawn="1"/>
          </p:nvCxnSpPr>
          <p:spPr>
            <a:xfrm>
              <a:off x="0" y="908051"/>
              <a:ext cx="2339752" cy="0"/>
            </a:xfrm>
            <a:prstGeom prst="line">
              <a:avLst/>
            </a:prstGeom>
            <a:ln w="76200">
              <a:solidFill>
                <a:srgbClr val="559E5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0206" y="1124744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050"/>
            </a:lvl4pPr>
            <a:lvl5pPr marL="990600" indent="-180975">
              <a:buClr>
                <a:srgbClr val="9DCBA0"/>
              </a:buClr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479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94BB8-8022-47B5-AFFE-602E470A1A99}"/>
              </a:ext>
            </a:extLst>
          </p:cNvPr>
          <p:cNvGrpSpPr/>
          <p:nvPr userDrawn="1"/>
        </p:nvGrpSpPr>
        <p:grpSpPr>
          <a:xfrm>
            <a:off x="0" y="907564"/>
            <a:ext cx="9144000" cy="487"/>
            <a:chOff x="0" y="907564"/>
            <a:chExt cx="9144000" cy="487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3A8AB61-3B6D-4448-BD4D-E1F5F872AABD}"/>
                </a:ext>
              </a:extLst>
            </p:cNvPr>
            <p:cNvCxnSpPr/>
            <p:nvPr userDrawn="1"/>
          </p:nvCxnSpPr>
          <p:spPr>
            <a:xfrm>
              <a:off x="2124744" y="908051"/>
              <a:ext cx="2339752" cy="0"/>
            </a:xfrm>
            <a:prstGeom prst="line">
              <a:avLst/>
            </a:prstGeom>
            <a:ln w="76200">
              <a:solidFill>
                <a:srgbClr val="9DCBA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A252BC3-DC9E-40A8-82EF-4EA824E345B8}"/>
                </a:ext>
              </a:extLst>
            </p:cNvPr>
            <p:cNvCxnSpPr/>
            <p:nvPr userDrawn="1"/>
          </p:nvCxnSpPr>
          <p:spPr>
            <a:xfrm>
              <a:off x="4464496" y="908051"/>
              <a:ext cx="2339752" cy="0"/>
            </a:xfrm>
            <a:prstGeom prst="line">
              <a:avLst/>
            </a:prstGeom>
            <a:ln w="76200">
              <a:solidFill>
                <a:srgbClr val="C0DEC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6B825EF-1A70-4CF4-A6CA-A2ADE76A72B5}"/>
                </a:ext>
              </a:extLst>
            </p:cNvPr>
            <p:cNvCxnSpPr/>
            <p:nvPr userDrawn="1"/>
          </p:nvCxnSpPr>
          <p:spPr>
            <a:xfrm>
              <a:off x="6804248" y="907564"/>
              <a:ext cx="2339752" cy="0"/>
            </a:xfrm>
            <a:prstGeom prst="line">
              <a:avLst/>
            </a:prstGeom>
            <a:ln w="76200">
              <a:solidFill>
                <a:srgbClr val="DCECD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02A5D1-A1A7-41E6-9C71-CC3110FF0014}"/>
                </a:ext>
              </a:extLst>
            </p:cNvPr>
            <p:cNvCxnSpPr/>
            <p:nvPr userDrawn="1"/>
          </p:nvCxnSpPr>
          <p:spPr>
            <a:xfrm>
              <a:off x="0" y="908051"/>
              <a:ext cx="2339752" cy="0"/>
            </a:xfrm>
            <a:prstGeom prst="line">
              <a:avLst/>
            </a:prstGeom>
            <a:ln w="76200">
              <a:solidFill>
                <a:srgbClr val="559E5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1DF547D-533D-4B8A-87AD-7F8DC9D52D1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30206" y="1124744"/>
            <a:ext cx="404179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100"/>
            </a:lvl4pPr>
            <a:lvl5pPr marL="990600" indent="-180975">
              <a:buClr>
                <a:srgbClr val="9DCBA0"/>
              </a:buCl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BAE2278-5FB7-4F36-BDC0-886A849984B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44008" y="1124744"/>
            <a:ext cx="404179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100"/>
            </a:lvl4pPr>
            <a:lvl5pPr marL="990600" indent="-180975">
              <a:buClr>
                <a:srgbClr val="9DCBA0"/>
              </a:buCl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9139654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rgbClr val="FFE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">
            <a:extLst>
              <a:ext uri="{FF2B5EF4-FFF2-40B4-BE49-F238E27FC236}">
                <a16:creationId xmlns:a16="http://schemas.microsoft.com/office/drawing/2014/main" id="{86410889-0442-4231-B9CA-3F0F289FD4E1}"/>
              </a:ext>
            </a:extLst>
          </p:cNvPr>
          <p:cNvSpPr txBox="1"/>
          <p:nvPr userDrawn="1"/>
        </p:nvSpPr>
        <p:spPr>
          <a:xfrm>
            <a:off x="467544" y="5574217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강의교안 이용 안내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본 강의교안의 저작권은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한빛아카데미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㈜에 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136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조에 의거하여 최고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5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년 이하의 징역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또는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5</a:t>
            </a:r>
            <a:r>
              <a:rPr kumimoji="0" lang="ko-KR" altLang="en-US" sz="1000" b="0" i="0" u="sng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천만원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(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倂科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)</a:t>
            </a: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할 수도 있습니다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맑은 고딕" panose="020F0502020204030204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3C86BF-9989-42A1-A888-E7DC9087D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4" y="437571"/>
            <a:ext cx="1057765" cy="846212"/>
          </a:xfrm>
          <a:prstGeom prst="rect">
            <a:avLst/>
          </a:prstGeom>
        </p:spPr>
      </p:pic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ACE57F89-61A9-44E2-A0E6-2A26241FA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" y="128993"/>
            <a:ext cx="6725574" cy="54452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EA143B-EB7A-4191-A310-E154AE75AC27}"/>
              </a:ext>
            </a:extLst>
          </p:cNvPr>
          <p:cNvGrpSpPr/>
          <p:nvPr userDrawn="1"/>
        </p:nvGrpSpPr>
        <p:grpSpPr>
          <a:xfrm>
            <a:off x="5004048" y="3717032"/>
            <a:ext cx="2861255" cy="2304256"/>
            <a:chOff x="5076056" y="3933056"/>
            <a:chExt cx="3336427" cy="25923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300611-ED0B-4277-AC81-39A32914EA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5" y="3933056"/>
              <a:ext cx="2976388" cy="259233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9C4392-691D-4A6D-BB6E-D87D08B7C13D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ACF1DE-6665-4227-98CC-178860928CE9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65555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solidFill>
          <a:srgbClr val="FFE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ACE57F89-61A9-44E2-A0E6-2A26241F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" y="128993"/>
            <a:ext cx="6725574" cy="5445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3C86BF-9989-42A1-A888-E7DC9087D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4" y="437571"/>
            <a:ext cx="1057765" cy="84621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EA143B-EB7A-4191-A310-E154AE75AC27}"/>
              </a:ext>
            </a:extLst>
          </p:cNvPr>
          <p:cNvGrpSpPr/>
          <p:nvPr userDrawn="1"/>
        </p:nvGrpSpPr>
        <p:grpSpPr>
          <a:xfrm>
            <a:off x="5148063" y="4247667"/>
            <a:ext cx="2337857" cy="2040235"/>
            <a:chOff x="5076056" y="4365104"/>
            <a:chExt cx="2520280" cy="216029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9C4392-691D-4A6D-BB6E-D87D08B7C13D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ACF1DE-6665-4227-98CC-178860928CE9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" name="제목 13">
            <a:extLst>
              <a:ext uri="{FF2B5EF4-FFF2-40B4-BE49-F238E27FC236}">
                <a16:creationId xmlns:a16="http://schemas.microsoft.com/office/drawing/2014/main" id="{2E24C320-CDE6-4630-83B2-85D0399C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244" y="5733256"/>
            <a:ext cx="7437512" cy="1008112"/>
          </a:xfrm>
        </p:spPr>
        <p:txBody>
          <a:bodyPr>
            <a:noAutofit/>
          </a:bodyPr>
          <a:lstStyle>
            <a:lvl1pPr algn="l">
              <a:defRPr sz="3400" b="1">
                <a:solidFill>
                  <a:schemeClr val="tx1"/>
                </a:solidFill>
                <a:latin typeface="+mj-lt"/>
                <a:ea typeface="아리따M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28BF4A-C6E9-4915-A8D9-E054DC69ADE3}"/>
              </a:ext>
            </a:extLst>
          </p:cNvPr>
          <p:cNvGrpSpPr/>
          <p:nvPr userDrawn="1"/>
        </p:nvGrpSpPr>
        <p:grpSpPr>
          <a:xfrm>
            <a:off x="5004048" y="3717032"/>
            <a:ext cx="2861255" cy="2304256"/>
            <a:chOff x="5076056" y="3933056"/>
            <a:chExt cx="3336427" cy="259233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7C7F911-86B5-45CD-AC7B-8532C573E8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5" y="3933056"/>
              <a:ext cx="2976388" cy="2592338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F6B4DCC-822B-450A-826C-7E7CBD15EBFF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EB39D77-9595-4D2C-ABEA-3D1EA8503E4A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5596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E3CF5919-2159-49EA-BD93-9C45B1EAA96D}"/>
              </a:ext>
            </a:extLst>
          </p:cNvPr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19267DBF-3997-413A-AA3B-689DC6FEA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0" indent="0">
              <a:lnSpc>
                <a:spcPct val="200000"/>
              </a:lnSpc>
              <a:buClrTx/>
              <a:buFontTx/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4" name="모서리가 둥근 직사각형 8">
            <a:extLst>
              <a:ext uri="{FF2B5EF4-FFF2-40B4-BE49-F238E27FC236}">
                <a16:creationId xmlns:a16="http://schemas.microsoft.com/office/drawing/2014/main" id="{D5A7425B-5701-466C-9ACB-C13BC673C0FC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DC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2232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D4A8C7A-84CB-4AB9-8F99-0BC584ACD685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DC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5EC90D7B-5216-4834-B80A-E94167A6BA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342900" indent="-342900">
              <a:lnSpc>
                <a:spcPct val="200000"/>
              </a:lnSpc>
              <a:buClr>
                <a:srgbClr val="559E5B"/>
              </a:buClr>
              <a:buFont typeface="Arial" panose="020B0604020202020204" pitchFamily="34" charset="0"/>
              <a:buChar char="•"/>
              <a:defRPr sz="16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4905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B4BA2D2-52F7-42A1-8EBA-192AEC431238}"/>
              </a:ext>
            </a:extLst>
          </p:cNvPr>
          <p:cNvGrpSpPr/>
          <p:nvPr userDrawn="1"/>
        </p:nvGrpSpPr>
        <p:grpSpPr>
          <a:xfrm>
            <a:off x="0" y="907564"/>
            <a:ext cx="9144000" cy="487"/>
            <a:chOff x="0" y="907564"/>
            <a:chExt cx="9144000" cy="487"/>
          </a:xfrm>
        </p:grpSpPr>
        <p:cxnSp>
          <p:nvCxnSpPr>
            <p:cNvPr id="9" name="직선 연결선 8"/>
            <p:cNvCxnSpPr/>
            <p:nvPr userDrawn="1"/>
          </p:nvCxnSpPr>
          <p:spPr>
            <a:xfrm>
              <a:off x="2124744" y="908051"/>
              <a:ext cx="2339752" cy="0"/>
            </a:xfrm>
            <a:prstGeom prst="line">
              <a:avLst/>
            </a:prstGeom>
            <a:ln w="76200">
              <a:solidFill>
                <a:srgbClr val="9DCBA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 userDrawn="1"/>
          </p:nvCxnSpPr>
          <p:spPr>
            <a:xfrm>
              <a:off x="4464496" y="908051"/>
              <a:ext cx="2339752" cy="0"/>
            </a:xfrm>
            <a:prstGeom prst="line">
              <a:avLst/>
            </a:prstGeom>
            <a:ln w="76200">
              <a:solidFill>
                <a:srgbClr val="C0DEC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6804248" y="907564"/>
              <a:ext cx="2339752" cy="0"/>
            </a:xfrm>
            <a:prstGeom prst="line">
              <a:avLst/>
            </a:prstGeom>
            <a:ln w="76200">
              <a:solidFill>
                <a:srgbClr val="DCECD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 userDrawn="1"/>
          </p:nvCxnSpPr>
          <p:spPr>
            <a:xfrm>
              <a:off x="0" y="908051"/>
              <a:ext cx="2339752" cy="0"/>
            </a:xfrm>
            <a:prstGeom prst="line">
              <a:avLst/>
            </a:prstGeom>
            <a:ln w="76200">
              <a:solidFill>
                <a:srgbClr val="559E5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0206" y="1124744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050"/>
            </a:lvl4pPr>
            <a:lvl5pPr marL="990600" indent="-180975">
              <a:buClr>
                <a:srgbClr val="9DCBA0"/>
              </a:buClr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908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94BB8-8022-47B5-AFFE-602E470A1A99}"/>
              </a:ext>
            </a:extLst>
          </p:cNvPr>
          <p:cNvGrpSpPr/>
          <p:nvPr userDrawn="1"/>
        </p:nvGrpSpPr>
        <p:grpSpPr>
          <a:xfrm>
            <a:off x="0" y="907564"/>
            <a:ext cx="9144000" cy="487"/>
            <a:chOff x="0" y="907564"/>
            <a:chExt cx="9144000" cy="487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3A8AB61-3B6D-4448-BD4D-E1F5F872AABD}"/>
                </a:ext>
              </a:extLst>
            </p:cNvPr>
            <p:cNvCxnSpPr/>
            <p:nvPr userDrawn="1"/>
          </p:nvCxnSpPr>
          <p:spPr>
            <a:xfrm>
              <a:off x="2124744" y="908051"/>
              <a:ext cx="2339752" cy="0"/>
            </a:xfrm>
            <a:prstGeom prst="line">
              <a:avLst/>
            </a:prstGeom>
            <a:ln w="76200">
              <a:solidFill>
                <a:srgbClr val="9DCBA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A252BC3-DC9E-40A8-82EF-4EA824E345B8}"/>
                </a:ext>
              </a:extLst>
            </p:cNvPr>
            <p:cNvCxnSpPr/>
            <p:nvPr userDrawn="1"/>
          </p:nvCxnSpPr>
          <p:spPr>
            <a:xfrm>
              <a:off x="4464496" y="908051"/>
              <a:ext cx="2339752" cy="0"/>
            </a:xfrm>
            <a:prstGeom prst="line">
              <a:avLst/>
            </a:prstGeom>
            <a:ln w="76200">
              <a:solidFill>
                <a:srgbClr val="C0DEC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6B825EF-1A70-4CF4-A6CA-A2ADE76A72B5}"/>
                </a:ext>
              </a:extLst>
            </p:cNvPr>
            <p:cNvCxnSpPr/>
            <p:nvPr userDrawn="1"/>
          </p:nvCxnSpPr>
          <p:spPr>
            <a:xfrm>
              <a:off x="6804248" y="907564"/>
              <a:ext cx="2339752" cy="0"/>
            </a:xfrm>
            <a:prstGeom prst="line">
              <a:avLst/>
            </a:prstGeom>
            <a:ln w="76200">
              <a:solidFill>
                <a:srgbClr val="DCECD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02A5D1-A1A7-41E6-9C71-CC3110FF0014}"/>
                </a:ext>
              </a:extLst>
            </p:cNvPr>
            <p:cNvCxnSpPr/>
            <p:nvPr userDrawn="1"/>
          </p:nvCxnSpPr>
          <p:spPr>
            <a:xfrm>
              <a:off x="0" y="908051"/>
              <a:ext cx="2339752" cy="0"/>
            </a:xfrm>
            <a:prstGeom prst="line">
              <a:avLst/>
            </a:prstGeom>
            <a:ln w="76200">
              <a:solidFill>
                <a:srgbClr val="559E5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1DF547D-533D-4B8A-87AD-7F8DC9D52D1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30206" y="1124744"/>
            <a:ext cx="404179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100"/>
            </a:lvl4pPr>
            <a:lvl5pPr marL="990600" indent="-180975">
              <a:buClr>
                <a:srgbClr val="9DCBA0"/>
              </a:buCl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BAE2278-5FB7-4F36-BDC0-886A849984B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44008" y="1124744"/>
            <a:ext cx="404179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100"/>
            </a:lvl4pPr>
            <a:lvl5pPr marL="990600" indent="-180975">
              <a:buClr>
                <a:srgbClr val="9DCBA0"/>
              </a:buCl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64554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B5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5724128" y="93663"/>
            <a:ext cx="3380100" cy="523220"/>
            <a:chOff x="6752029" y="188640"/>
            <a:chExt cx="3381457" cy="521913"/>
          </a:xfrm>
        </p:grpSpPr>
        <p:sp>
          <p:nvSpPr>
            <p:cNvPr id="4" name="직사각형 3"/>
            <p:cNvSpPr/>
            <p:nvPr/>
          </p:nvSpPr>
          <p:spPr>
            <a:xfrm>
              <a:off x="8336841" y="188640"/>
              <a:ext cx="1796645" cy="5219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l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800" b="1" kern="1200" spc="0" dirty="0" smtClean="0">
                  <a:solidFill>
                    <a:srgbClr val="39393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SQL</a:t>
              </a:r>
              <a:r>
                <a:rPr kumimoji="1" lang="en-US" altLang="ko-KR" sz="2800" b="1" kern="1200" spc="-300" dirty="0" smtClean="0">
                  <a:solidFill>
                    <a:srgbClr val="39393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1" lang="ko-KR" altLang="en-US" sz="2800" b="1" kern="1200" spc="-300" dirty="0" smtClean="0">
                  <a:solidFill>
                    <a:srgbClr val="39393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기초</a:t>
              </a:r>
              <a:endParaRPr kumimoji="1" lang="ko-KR" altLang="en-US" sz="2800" b="1" kern="1200" spc="-300" dirty="0">
                <a:solidFill>
                  <a:srgbClr val="393939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752029" y="188640"/>
              <a:ext cx="1649319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 smtClean="0">
                  <a:solidFill>
                    <a:srgbClr val="344F6B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 smtClean="0">
                  <a:solidFill>
                    <a:srgbClr val="344F6B"/>
                  </a:solidFill>
                  <a:ea typeface="맑은 고딕" panose="020B0503020000020004" pitchFamily="50" charset="-127"/>
                </a:rPr>
                <a:t>03</a:t>
              </a:r>
              <a:endParaRPr lang="ko-KR" altLang="en-US" sz="2800" b="1" dirty="0" smtClean="0">
                <a:solidFill>
                  <a:srgbClr val="344F6B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50ABCC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mtClean="0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478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buClr>
                <a:srgbClr val="50ABCC"/>
              </a:buClr>
              <a:buFont typeface="Arial" panose="020B0604020202020204" pitchFamily="34" charset="0"/>
              <a:buChar char="»"/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50ABC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rgbClr val="93CDD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rgbClr val="B7DE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rgbClr val="B7DE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4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836712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339752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4572000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6821191" y="836712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496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836712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339752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4572000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6821191" y="836712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실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0825" y="188913"/>
            <a:ext cx="7560840" cy="548680"/>
          </a:xfrm>
        </p:spPr>
        <p:txBody>
          <a:bodyPr/>
          <a:lstStyle>
            <a:lvl1pPr algn="l">
              <a:defRPr sz="2400" b="1" baseline="0">
                <a:solidFill>
                  <a:srgbClr val="0000CC"/>
                </a:solidFill>
              </a:defRPr>
            </a:lvl1pPr>
          </a:lstStyle>
          <a:p>
            <a:r>
              <a:rPr lang="ko-KR" altLang="en-US" smtClean="0"/>
              <a:t>연습문제 풀이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980728"/>
            <a:ext cx="8136904" cy="54726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>
                <a:latin typeface="+mn-lt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accent5">
                  <a:lumMod val="50000"/>
                </a:schemeClr>
              </a:buClr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908720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339752" y="908720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4572000" y="908720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6821191" y="908720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880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2021-07-07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1" r:id="rId2"/>
    <p:sldLayoutId id="2147483692" r:id="rId3"/>
    <p:sldLayoutId id="2147483693" r:id="rId4"/>
    <p:sldLayoutId id="2147483690" r:id="rId5"/>
    <p:sldLayoutId id="2147483679" r:id="rId6"/>
    <p:sldLayoutId id="2147483680" r:id="rId7"/>
    <p:sldLayoutId id="2147483686" r:id="rId8"/>
    <p:sldLayoutId id="2147483688" r:id="rId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0A1B12-73D9-4125-9F37-486C7D85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A3984-9083-4FBC-B8EE-CDD4F486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99858-BAA5-4F23-A77E-A4AD7CC42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EEE5B6-7F07-46DF-A7A9-0C79F2766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E8739-597E-41C7-8A2F-4E5EE0B4E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69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0A1B12-73D9-4125-9F37-486C7D85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A3984-9083-4FBC-B8EE-CDD4F486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99858-BAA5-4F23-A77E-A4AD7CC42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EEE5B6-7F07-46DF-A7A9-0C79F2766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E8739-597E-41C7-8A2F-4E5EE0B4E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829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0A1B12-73D9-4125-9F37-486C7D85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A3984-9083-4FBC-B8EE-CDD4F486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99858-BAA5-4F23-A77E-A4AD7CC42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EEE5B6-7F07-46DF-A7A9-0C79F2766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E8739-597E-41C7-8A2F-4E5EE0B4E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053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auto">
          <a:xfrm>
            <a:off x="156810" y="3573016"/>
            <a:ext cx="6143382" cy="190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en-US" altLang="ko-KR" sz="2800" dirty="0">
                <a:solidFill>
                  <a:srgbClr val="344F6B"/>
                </a:solidFill>
              </a:rPr>
              <a:t>Chapter </a:t>
            </a:r>
            <a:r>
              <a:rPr lang="en-US" altLang="ko-KR" sz="4000" b="1" dirty="0">
                <a:solidFill>
                  <a:srgbClr val="344F6B"/>
                </a:solidFill>
              </a:rPr>
              <a:t>03</a:t>
            </a:r>
            <a:r>
              <a:rPr kumimoji="0" lang="en-US" altLang="ko-KR" dirty="0" smtClean="0">
                <a:solidFill>
                  <a:schemeClr val="bg1"/>
                </a:solidFill>
              </a:rPr>
              <a:t/>
            </a:r>
            <a:br>
              <a:rPr kumimoji="0" lang="en-US" altLang="ko-KR" dirty="0" smtClean="0">
                <a:solidFill>
                  <a:schemeClr val="bg1"/>
                </a:solidFill>
              </a:rPr>
            </a:br>
            <a:r>
              <a:rPr lang="en-US" altLang="ko-KR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SQL </a:t>
            </a:r>
            <a:r>
              <a:rPr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MySQL</a:t>
            </a:r>
            <a:r>
              <a:rPr lang="ko-KR" altLang="en-US" dirty="0" smtClean="0"/>
              <a:t> 샘플 데이터 설치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19336" y="5337336"/>
            <a:ext cx="7929577" cy="11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여기서 잠깐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&gt; 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MySQL 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설치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소요시간 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MySQL DBMS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는 설치 파일의 용량이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300MB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이상 되기 때문에 다운로드에서 설치까지 시간이 많이 소요된다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설치 시간을 충분히 갖는 것이 좋다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873609"/>
              </p:ext>
            </p:extLst>
          </p:nvPr>
        </p:nvGraphicFramePr>
        <p:xfrm>
          <a:off x="667658" y="3284984"/>
          <a:ext cx="7864784" cy="1869484"/>
        </p:xfrm>
        <a:graphic>
          <a:graphicData uri="http://schemas.openxmlformats.org/drawingml/2006/table">
            <a:tbl>
              <a:tblPr/>
              <a:tblGrid>
                <a:gridCol w="2673426">
                  <a:extLst>
                    <a:ext uri="{9D8B030D-6E8A-4147-A177-3AD203B41FA5}">
                      <a16:colId xmlns:a16="http://schemas.microsoft.com/office/drawing/2014/main" val="3153622392"/>
                    </a:ext>
                  </a:extLst>
                </a:gridCol>
                <a:gridCol w="2595679">
                  <a:extLst>
                    <a:ext uri="{9D8B030D-6E8A-4147-A177-3AD203B41FA5}">
                      <a16:colId xmlns:a16="http://schemas.microsoft.com/office/drawing/2014/main" val="1272870044"/>
                    </a:ext>
                  </a:extLst>
                </a:gridCol>
                <a:gridCol w="2595679">
                  <a:extLst>
                    <a:ext uri="{9D8B030D-6E8A-4147-A177-3AD203B41FA5}">
                      <a16:colId xmlns:a16="http://schemas.microsoft.com/office/drawing/2014/main" val="302462238"/>
                    </a:ext>
                  </a:extLst>
                </a:gridCol>
              </a:tblGrid>
              <a:tr h="467371"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운영체제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 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윈도우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(32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비트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64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비트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LINUX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182685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 Community Server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(8.0)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444278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 Community Server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(5.7) - 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버전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198681"/>
                  </a:ext>
                </a:extLst>
              </a:tr>
              <a:tr h="4673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 Enterprise Edition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(8.0,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고급 기능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고급 기능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76239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95536" y="1085503"/>
            <a:ext cx="8064896" cy="525583"/>
          </a:xfrm>
        </p:spPr>
        <p:txBody>
          <a:bodyPr anchor="ctr"/>
          <a:lstStyle/>
          <a:p>
            <a:pPr latinLnBrk="0">
              <a:buFont typeface="Wingdings" pitchFamily="2" charset="2"/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MySQL </a:t>
            </a:r>
            <a:r>
              <a:rPr lang="ko-KR" altLang="en-US" sz="2000" dirty="0">
                <a:solidFill>
                  <a:schemeClr val="tx2"/>
                </a:solidFill>
              </a:rPr>
              <a:t>설치</a:t>
            </a:r>
            <a:r>
              <a:rPr lang="en-US" altLang="ko-KR" sz="2000" dirty="0">
                <a:solidFill>
                  <a:schemeClr val="tx2"/>
                </a:solidFill>
              </a:rPr>
              <a:t>(</a:t>
            </a:r>
            <a:r>
              <a:rPr lang="ko-KR" altLang="en-US" sz="2000" dirty="0">
                <a:solidFill>
                  <a:schemeClr val="tx2"/>
                </a:solidFill>
              </a:rPr>
              <a:t>부록 </a:t>
            </a:r>
            <a:r>
              <a:rPr lang="en-US" altLang="ko-KR" sz="2000" dirty="0">
                <a:solidFill>
                  <a:schemeClr val="tx2"/>
                </a:solidFill>
              </a:rPr>
              <a:t>A </a:t>
            </a:r>
            <a:r>
              <a:rPr lang="ko-KR" altLang="en-US" sz="2000" dirty="0">
                <a:solidFill>
                  <a:schemeClr val="tx2"/>
                </a:solidFill>
              </a:rPr>
              <a:t>참조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39552" y="1700808"/>
            <a:ext cx="8136904" cy="151216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en-US" altLang="ko-KR" dirty="0"/>
              <a:t>www.mysql.com </a:t>
            </a:r>
            <a:r>
              <a:rPr kumimoji="0" lang="ko-KR" altLang="en-US" dirty="0"/>
              <a:t>접속 </a:t>
            </a:r>
            <a:r>
              <a:rPr kumimoji="0" lang="en-US" altLang="ko-KR" dirty="0" smtClean="0"/>
              <a:t>– [DOWNLOADS] </a:t>
            </a:r>
            <a:r>
              <a:rPr kumimoji="0" lang="ko-KR" altLang="en-US" dirty="0"/>
              <a:t>클릭</a:t>
            </a:r>
            <a:endParaRPr kumimoji="0" lang="en-US" altLang="ko-KR" dirty="0"/>
          </a:p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ko-KR" altLang="en-US" dirty="0"/>
              <a:t>시스템 관리자 계정 </a:t>
            </a:r>
            <a:r>
              <a:rPr kumimoji="0" lang="en-US" altLang="ko-KR" dirty="0"/>
              <a:t>: root, </a:t>
            </a:r>
            <a:r>
              <a:rPr kumimoji="0" lang="ko-KR" altLang="en-US" dirty="0"/>
              <a:t>비밀번호 </a:t>
            </a:r>
            <a:r>
              <a:rPr kumimoji="0" lang="en-US" altLang="ko-KR" dirty="0"/>
              <a:t>: root </a:t>
            </a:r>
          </a:p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ko-KR" altLang="en-US" dirty="0"/>
              <a:t>설치가 완료되면 </a:t>
            </a:r>
            <a:r>
              <a:rPr kumimoji="0" lang="en-US" altLang="ko-KR" dirty="0"/>
              <a:t>[</a:t>
            </a:r>
            <a:r>
              <a:rPr kumimoji="0" lang="ko-KR" altLang="en-US" dirty="0"/>
              <a:t>시작</a:t>
            </a:r>
            <a:r>
              <a:rPr kumimoji="0" lang="en-US" altLang="ko-KR" dirty="0"/>
              <a:t>]-[</a:t>
            </a:r>
            <a:r>
              <a:rPr kumimoji="0" lang="ko-KR" altLang="en-US" dirty="0"/>
              <a:t>모든 프로그램</a:t>
            </a:r>
            <a:r>
              <a:rPr kumimoji="0" lang="en-US" altLang="ko-KR" dirty="0"/>
              <a:t>]-[MySQL]-[MySQL Workbench] GUI </a:t>
            </a:r>
            <a:r>
              <a:rPr kumimoji="0" lang="ko-KR" altLang="en-US" dirty="0"/>
              <a:t>데이터베이스 관리 화면이 작동된다</a:t>
            </a:r>
            <a:r>
              <a:rPr kumimoji="0"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7140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 </a:t>
            </a:r>
            <a:r>
              <a:rPr lang="ko-KR" altLang="en-US" dirty="0"/>
              <a:t>샘플 데이터 설치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623574" y="3284984"/>
            <a:ext cx="8052882" cy="3295386"/>
            <a:chOff x="628345" y="2606855"/>
            <a:chExt cx="8444515" cy="3455650"/>
          </a:xfrm>
        </p:grpSpPr>
        <p:sp>
          <p:nvSpPr>
            <p:cNvPr id="3" name="순서도: 자기 디스크 2"/>
            <p:cNvSpPr/>
            <p:nvPr/>
          </p:nvSpPr>
          <p:spPr>
            <a:xfrm>
              <a:off x="4267945" y="5038430"/>
              <a:ext cx="720080" cy="504056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 smtClean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madang</a:t>
              </a:r>
              <a:endParaRPr lang="ko-KR" altLang="en-US" sz="11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순서도: 자기 디스크 4"/>
            <p:cNvSpPr/>
            <p:nvPr/>
          </p:nvSpPr>
          <p:spPr>
            <a:xfrm>
              <a:off x="3293492" y="5051130"/>
              <a:ext cx="720080" cy="504056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system</a:t>
              </a:r>
              <a:endPara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순서도: 자기 디스크 5"/>
            <p:cNvSpPr/>
            <p:nvPr/>
          </p:nvSpPr>
          <p:spPr>
            <a:xfrm>
              <a:off x="5267798" y="5051130"/>
              <a:ext cx="720080" cy="504056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db1</a:t>
              </a:r>
              <a:endPara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자기 디스크 6"/>
            <p:cNvSpPr/>
            <p:nvPr/>
          </p:nvSpPr>
          <p:spPr>
            <a:xfrm>
              <a:off x="2627784" y="4421054"/>
              <a:ext cx="5472608" cy="1440160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8" name="그림 7" descr="File:Crystal Clear kdm &lt;strong&gt;user&lt;/strong&gt; female.svg - Wikimedia Commons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628" y="3693059"/>
              <a:ext cx="510435" cy="510435"/>
            </a:xfrm>
            <a:prstGeom prst="rect">
              <a:avLst/>
            </a:prstGeom>
          </p:spPr>
        </p:pic>
        <p:pic>
          <p:nvPicPr>
            <p:cNvPr id="9" name="그림 8" descr="Free vector graphic: &lt;strong&gt;User&lt;/strong&gt;, Avatar, Female, Blond, Girl - Free Image on Pixabay - 3108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645" y="3662988"/>
              <a:ext cx="501196" cy="50259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270885" y="4146586"/>
              <a:ext cx="504056" cy="266328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lnSpcReduction="10000"/>
            </a:bodyPr>
            <a:lstStyle/>
            <a:p>
              <a:r>
                <a:rPr lang="en-US" altLang="ko-KR" sz="1100" dirty="0" err="1" smtClean="0">
                  <a:solidFill>
                    <a:srgbClr val="0000CC"/>
                  </a:solidFill>
                  <a:ea typeface="맑은 고딕" panose="020B0503020000020004" pitchFamily="50" charset="-127"/>
                </a:rPr>
                <a:t>madang</a:t>
              </a:r>
              <a:endParaRPr lang="ko-KR" altLang="en-US" sz="1100" dirty="0" smtClean="0">
                <a:solidFill>
                  <a:srgbClr val="0000CC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57974" y="4171991"/>
              <a:ext cx="713701" cy="266328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lnSpcReduction="10000"/>
            </a:bodyPr>
            <a:lstStyle/>
            <a:p>
              <a:r>
                <a:rPr lang="en-US" altLang="ko-KR" sz="1100" dirty="0" smtClean="0">
                  <a:solidFill>
                    <a:srgbClr val="0000CC"/>
                  </a:solidFill>
                  <a:ea typeface="맑은 고딕" panose="020B0503020000020004" pitchFamily="50" charset="-127"/>
                </a:rPr>
                <a:t>root</a:t>
              </a:r>
              <a:endParaRPr lang="ko-KR" altLang="en-US" sz="1100" dirty="0" smtClean="0">
                <a:solidFill>
                  <a:srgbClr val="0000CC"/>
                </a:solidFill>
                <a:ea typeface="맑은 고딕" panose="020B0503020000020004" pitchFamily="50" charset="-127"/>
              </a:endParaRPr>
            </a:p>
          </p:txBody>
        </p:sp>
        <p:pic>
          <p:nvPicPr>
            <p:cNvPr id="12" name="그림 11" descr="Free vector graphic: &lt;strong&gt;User&lt;/strong&gt;, Avatar, Female, Blond, Girl - Free Image on Pixabay - 3108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6375" y="3643994"/>
              <a:ext cx="501196" cy="50259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306615" y="4127592"/>
              <a:ext cx="504056" cy="266328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lnSpcReduction="10000"/>
            </a:bodyPr>
            <a:lstStyle/>
            <a:p>
              <a:r>
                <a:rPr lang="en-US" altLang="ko-KR" sz="1100" dirty="0" smtClean="0">
                  <a:ea typeface="맑은 고딕" panose="020B0503020000020004" pitchFamily="50" charset="-127"/>
                </a:rPr>
                <a:t>user1</a:t>
              </a:r>
              <a:endParaRPr lang="ko-KR" altLang="en-US" sz="1100" dirty="0" smtClean="0"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5298" y="4058585"/>
              <a:ext cx="648072" cy="21398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fontScale="85000" lnSpcReduction="20000"/>
            </a:bodyPr>
            <a:lstStyle/>
            <a:p>
              <a:r>
                <a:rPr lang="ko-KR" altLang="en-US" sz="1100" smtClean="0">
                  <a:ea typeface="맑은 고딕" panose="020B0503020000020004" pitchFamily="50" charset="-127"/>
                </a:rPr>
                <a:t>사용자들</a:t>
              </a:r>
              <a:endParaRPr lang="ko-KR" altLang="en-US" sz="1100" dirty="0" smtClean="0">
                <a:ea typeface="맑은 고딕" panose="020B0503020000020004" pitchFamily="50" charset="-127"/>
              </a:endParaRPr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1663228" y="4105155"/>
              <a:ext cx="820540" cy="983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8345" y="5061680"/>
              <a:ext cx="648072" cy="21398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fontScale="85000" lnSpcReduction="20000"/>
            </a:bodyPr>
            <a:lstStyle/>
            <a:p>
              <a:r>
                <a:rPr lang="ko-KR" altLang="en-US" sz="1100" dirty="0" smtClean="0">
                  <a:ea typeface="맑은 고딕" panose="020B0503020000020004" pitchFamily="50" charset="-127"/>
                </a:rPr>
                <a:t>데이터베이스 </a:t>
              </a:r>
            </a:p>
          </p:txBody>
        </p:sp>
        <p:sp>
          <p:nvSpPr>
            <p:cNvPr id="17" name="오른쪽 화살표 16"/>
            <p:cNvSpPr/>
            <p:nvPr/>
          </p:nvSpPr>
          <p:spPr>
            <a:xfrm>
              <a:off x="1663398" y="5141350"/>
              <a:ext cx="820540" cy="983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순서도: 자기 디스크 17"/>
            <p:cNvSpPr/>
            <p:nvPr/>
          </p:nvSpPr>
          <p:spPr>
            <a:xfrm>
              <a:off x="6365412" y="5051130"/>
              <a:ext cx="720080" cy="504056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db2</a:t>
              </a:r>
              <a:endPara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11016" y="3887996"/>
              <a:ext cx="504056" cy="266328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lnSpcReduction="10000"/>
            </a:bodyPr>
            <a:lstStyle/>
            <a:p>
              <a:r>
                <a:rPr lang="en-US" altLang="ko-KR" sz="1100" dirty="0" smtClean="0">
                  <a:ea typeface="맑은 고딕" panose="020B0503020000020004" pitchFamily="50" charset="-127"/>
                </a:rPr>
                <a:t>……</a:t>
              </a:r>
              <a:endParaRPr lang="ko-KR" altLang="en-US" sz="1100" dirty="0" smtClean="0"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139951" y="3316961"/>
              <a:ext cx="1008112" cy="274554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사각형 설명선 21"/>
            <p:cNvSpPr/>
            <p:nvPr/>
          </p:nvSpPr>
          <p:spPr>
            <a:xfrm>
              <a:off x="5627838" y="2606855"/>
              <a:ext cx="3445022" cy="556020"/>
            </a:xfrm>
            <a:prstGeom prst="wedgeRectCallout">
              <a:avLst>
                <a:gd name="adj1" fmla="val -105632"/>
                <a:gd name="adj2" fmla="val 14365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221E1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create user </a:t>
              </a:r>
              <a:r>
                <a:rPr lang="en-US" altLang="ko-KR" sz="1200" dirty="0" err="1">
                  <a:solidFill>
                    <a:srgbClr val="221E1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madang@localhost</a:t>
              </a:r>
              <a:r>
                <a:rPr lang="en-US" altLang="ko-KR" sz="1200" dirty="0">
                  <a:solidFill>
                    <a:srgbClr val="221E1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identified WITH </a:t>
              </a:r>
              <a:r>
                <a:rPr lang="en-US" altLang="ko-KR" sz="1200" dirty="0" err="1">
                  <a:solidFill>
                    <a:srgbClr val="221E1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mysql_native_password</a:t>
              </a:r>
              <a:r>
                <a:rPr lang="en-US" altLang="ko-KR" sz="1200" dirty="0">
                  <a:solidFill>
                    <a:srgbClr val="221E1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by '</a:t>
              </a:r>
              <a:r>
                <a:rPr lang="en-US" altLang="ko-KR" sz="1200" dirty="0" err="1">
                  <a:solidFill>
                    <a:srgbClr val="221E1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madang</a:t>
              </a:r>
              <a:r>
                <a:rPr lang="en-US" altLang="ko-KR" sz="1200" dirty="0">
                  <a:solidFill>
                    <a:srgbClr val="221E1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'; </a:t>
              </a:r>
            </a:p>
          </p:txBody>
        </p:sp>
        <p:sp>
          <p:nvSpPr>
            <p:cNvPr id="23" name="사각형 설명선 22"/>
            <p:cNvSpPr/>
            <p:nvPr/>
          </p:nvSpPr>
          <p:spPr>
            <a:xfrm>
              <a:off x="6594620" y="3397487"/>
              <a:ext cx="2478240" cy="324293"/>
            </a:xfrm>
            <a:prstGeom prst="wedgeRectCallout">
              <a:avLst>
                <a:gd name="adj1" fmla="val -123056"/>
                <a:gd name="adj2" fmla="val 13973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create 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database </a:t>
              </a:r>
              <a:r>
                <a:rPr lang="en-US" altLang="ko-KR" sz="12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madang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; 	</a:t>
              </a:r>
            </a:p>
          </p:txBody>
        </p:sp>
      </p:grpSp>
      <p:sp>
        <p:nvSpPr>
          <p:cNvPr id="25" name="내용 개체 틀 2"/>
          <p:cNvSpPr>
            <a:spLocks noGrp="1"/>
          </p:cNvSpPr>
          <p:nvPr>
            <p:ph idx="1"/>
          </p:nvPr>
        </p:nvSpPr>
        <p:spPr>
          <a:xfrm>
            <a:off x="395536" y="1085503"/>
            <a:ext cx="8064896" cy="525583"/>
          </a:xfrm>
        </p:spPr>
        <p:txBody>
          <a:bodyPr anchor="ctr"/>
          <a:lstStyle/>
          <a:p>
            <a:pPr latinLnBrk="0">
              <a:buFont typeface="Wingdings" pitchFamily="2" charset="2"/>
              <a:buChar char="v"/>
            </a:pPr>
            <a:r>
              <a:rPr lang="ko-KR" altLang="en-US" sz="2000" dirty="0">
                <a:solidFill>
                  <a:schemeClr val="tx2"/>
                </a:solidFill>
              </a:rPr>
              <a:t>실습 데이터베이스 설치</a:t>
            </a:r>
            <a:r>
              <a:rPr lang="en-US" altLang="ko-KR" sz="2000" dirty="0">
                <a:solidFill>
                  <a:schemeClr val="tx2"/>
                </a:solidFill>
              </a:rPr>
              <a:t>(</a:t>
            </a:r>
            <a:r>
              <a:rPr lang="ko-KR" altLang="en-US" sz="2000" dirty="0">
                <a:solidFill>
                  <a:schemeClr val="tx2"/>
                </a:solidFill>
              </a:rPr>
              <a:t>부록 </a:t>
            </a:r>
            <a:r>
              <a:rPr lang="en-US" altLang="ko-KR" sz="2000" dirty="0" smtClean="0">
                <a:solidFill>
                  <a:schemeClr val="tx2"/>
                </a:solidFill>
              </a:rPr>
              <a:t>B </a:t>
            </a:r>
            <a:r>
              <a:rPr lang="ko-KR" altLang="en-US" sz="2000" dirty="0" smtClean="0">
                <a:solidFill>
                  <a:schemeClr val="tx2"/>
                </a:solidFill>
              </a:rPr>
              <a:t>참조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539552" y="1700808"/>
            <a:ext cx="8136904" cy="151216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en-US" altLang="ko-KR" dirty="0"/>
              <a:t>root </a:t>
            </a:r>
            <a:r>
              <a:rPr kumimoji="0" lang="ko-KR" altLang="en-US" dirty="0"/>
              <a:t>계정에서 </a:t>
            </a:r>
            <a:r>
              <a:rPr kumimoji="0" lang="en-US" altLang="ko-KR" dirty="0" err="1"/>
              <a:t>madang</a:t>
            </a:r>
            <a:r>
              <a:rPr kumimoji="0" lang="en-US" altLang="ko-KR" dirty="0"/>
              <a:t> </a:t>
            </a:r>
            <a:r>
              <a:rPr kumimoji="0" lang="ko-KR" altLang="en-US" dirty="0"/>
              <a:t>사용자 및 </a:t>
            </a:r>
            <a:r>
              <a:rPr kumimoji="0" lang="en-US" altLang="ko-KR" dirty="0" err="1"/>
              <a:t>madang</a:t>
            </a:r>
            <a:r>
              <a:rPr kumimoji="0" lang="en-US" altLang="ko-KR" dirty="0"/>
              <a:t> </a:t>
            </a:r>
            <a:r>
              <a:rPr kumimoji="0" lang="ko-KR" altLang="en-US" dirty="0"/>
              <a:t>데이터베이스 생성</a:t>
            </a:r>
            <a:r>
              <a:rPr kumimoji="0" lang="en-US" altLang="ko-KR" dirty="0"/>
              <a:t/>
            </a:r>
            <a:br>
              <a:rPr kumimoji="0" lang="en-US" altLang="ko-KR" dirty="0"/>
            </a:br>
            <a:r>
              <a:rPr kumimoji="0" lang="en-US" altLang="ko-KR" dirty="0"/>
              <a:t>(</a:t>
            </a:r>
            <a:r>
              <a:rPr kumimoji="0" lang="ko-KR" altLang="en-US" dirty="0"/>
              <a:t>스크립트 참조  </a:t>
            </a:r>
            <a:r>
              <a:rPr kumimoji="0" lang="en-US" altLang="ko-KR" dirty="0"/>
              <a:t>- </a:t>
            </a:r>
            <a:r>
              <a:rPr kumimoji="0" lang="en-US" altLang="ko-KR" dirty="0" err="1"/>
              <a:t>demo_madang.sql</a:t>
            </a:r>
            <a:r>
              <a:rPr kumimoji="0" lang="en-US" altLang="ko-KR" dirty="0"/>
              <a:t>) </a:t>
            </a:r>
          </a:p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ko-KR" altLang="en-US" dirty="0"/>
              <a:t>사용자 이름</a:t>
            </a:r>
            <a:r>
              <a:rPr kumimoji="0" lang="en-US" altLang="ko-KR" dirty="0"/>
              <a:t>(</a:t>
            </a:r>
            <a:r>
              <a:rPr kumimoji="0" lang="en-US" altLang="ko-KR" dirty="0" err="1"/>
              <a:t>madang</a:t>
            </a:r>
            <a:r>
              <a:rPr kumimoji="0" lang="en-US" altLang="ko-KR" dirty="0"/>
              <a:t>), </a:t>
            </a:r>
            <a:r>
              <a:rPr kumimoji="0" lang="ko-KR" altLang="en-US" dirty="0"/>
              <a:t>데이터베이스  이름</a:t>
            </a:r>
            <a:r>
              <a:rPr kumimoji="0" lang="en-US" altLang="ko-KR" dirty="0"/>
              <a:t>(</a:t>
            </a:r>
            <a:r>
              <a:rPr kumimoji="0" lang="en-US" altLang="ko-KR" dirty="0" err="1"/>
              <a:t>madang</a:t>
            </a:r>
            <a:r>
              <a:rPr kumimoji="0" lang="en-US" altLang="ko-KR" dirty="0"/>
              <a:t>)</a:t>
            </a:r>
            <a:r>
              <a:rPr kumimoji="0" lang="ko-KR" altLang="en-US" dirty="0"/>
              <a:t>을</a:t>
            </a:r>
            <a:r>
              <a:rPr kumimoji="0" lang="en-US" altLang="ko-KR" dirty="0"/>
              <a:t> </a:t>
            </a:r>
            <a:r>
              <a:rPr kumimoji="0" lang="ko-KR" altLang="en-US" dirty="0"/>
              <a:t>편의상 동일하게 함</a:t>
            </a:r>
            <a:endParaRPr kumimoji="0" lang="en-US" altLang="ko-KR" dirty="0"/>
          </a:p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en-US" altLang="ko-KR" dirty="0" err="1"/>
              <a:t>madang</a:t>
            </a:r>
            <a:r>
              <a:rPr kumimoji="0" lang="en-US" altLang="ko-KR" dirty="0"/>
              <a:t> </a:t>
            </a:r>
            <a:r>
              <a:rPr kumimoji="0" lang="ko-KR" altLang="en-US" dirty="0"/>
              <a:t>사용자 계정에서 샘플 데이터베이스 설치 </a:t>
            </a:r>
            <a:r>
              <a:rPr kumimoji="0"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95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 </a:t>
            </a:r>
            <a:r>
              <a:rPr lang="ko-KR" altLang="en-US" dirty="0"/>
              <a:t>샘플 데이터 설치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27584" y="143155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72994" y="1988840"/>
            <a:ext cx="6798012" cy="4032448"/>
            <a:chOff x="1115616" y="1844824"/>
            <a:chExt cx="6798012" cy="4032448"/>
          </a:xfrm>
        </p:grpSpPr>
        <p:pic>
          <p:nvPicPr>
            <p:cNvPr id="1025" name="_x192988104" descr="EMB000027c4675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844824"/>
              <a:ext cx="6798012" cy="4032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1742314" y="4982918"/>
              <a:ext cx="1800200" cy="67833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42314" y="4589636"/>
              <a:ext cx="1800200" cy="329782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35896" y="4616027"/>
              <a:ext cx="206685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Connection </a:t>
              </a:r>
              <a:r>
                <a:rPr lang="ko-KR" altLang="en-US" sz="12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생성 아이콘 </a:t>
              </a:r>
              <a:r>
                <a:rPr lang="en-US" altLang="ko-KR" sz="12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+</a:t>
              </a:r>
              <a:endParaRPr lang="ko-KR" altLang="en-US" sz="12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35896" y="5108149"/>
              <a:ext cx="228288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Connection – root </a:t>
              </a:r>
              <a:r>
                <a:rPr lang="ko-KR" altLang="en-US" sz="1200" b="1" dirty="0" err="1" smtClean="0">
                  <a:solidFill>
                    <a:srgbClr val="FF0000"/>
                  </a:solidFill>
                  <a:latin typeface="+mn-ea"/>
                  <a:ea typeface="+mn-ea"/>
                </a:rPr>
                <a:t>계정용</a:t>
              </a:r>
              <a:endParaRPr lang="ko-KR" altLang="en-US" sz="12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085503"/>
            <a:ext cx="8064896" cy="525583"/>
          </a:xfrm>
        </p:spPr>
        <p:txBody>
          <a:bodyPr anchor="ctr"/>
          <a:lstStyle/>
          <a:p>
            <a:pPr latinLnBrk="0">
              <a:buFont typeface="Wingdings" pitchFamily="2" charset="2"/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MySQL Workbench</a:t>
            </a:r>
          </a:p>
        </p:txBody>
      </p:sp>
    </p:spTree>
    <p:extLst>
      <p:ext uri="{BB962C8B-B14F-4D97-AF65-F5344CB8AC3E}">
        <p14:creationId xmlns:p14="http://schemas.microsoft.com/office/powerpoint/2010/main" val="146119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 </a:t>
            </a:r>
            <a:r>
              <a:rPr lang="ko-KR" altLang="en-US" dirty="0"/>
              <a:t>샘플 데이터 설치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966433" y="6167229"/>
            <a:ext cx="3211135" cy="390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[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3-9] Workbench SQL 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개발 화면</a:t>
            </a:r>
            <a:endParaRPr lang="ko-KR" altLang="en-US" sz="1400" kern="0" spc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41" y="1790700"/>
            <a:ext cx="6322518" cy="4343888"/>
          </a:xfrm>
          <a:prstGeom prst="rect">
            <a:avLst/>
          </a:prstGeom>
        </p:spPr>
      </p:pic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95536" y="1085503"/>
            <a:ext cx="8064896" cy="525583"/>
          </a:xfrm>
        </p:spPr>
        <p:txBody>
          <a:bodyPr anchor="ctr"/>
          <a:lstStyle/>
          <a:p>
            <a:pPr latinLnBrk="0">
              <a:buFont typeface="Wingdings" pitchFamily="2" charset="2"/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MySQL Workbench </a:t>
            </a:r>
            <a:r>
              <a:rPr lang="ko-KR" altLang="en-US" sz="2000" dirty="0">
                <a:solidFill>
                  <a:schemeClr val="tx2"/>
                </a:solidFill>
              </a:rPr>
              <a:t>시작</a:t>
            </a:r>
          </a:p>
        </p:txBody>
      </p:sp>
    </p:spTree>
    <p:extLst>
      <p:ext uri="{BB962C8B-B14F-4D97-AF65-F5344CB8AC3E}">
        <p14:creationId xmlns:p14="http://schemas.microsoft.com/office/powerpoint/2010/main" val="100132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 </a:t>
            </a:r>
            <a:r>
              <a:rPr lang="ko-KR" altLang="en-US" dirty="0"/>
              <a:t>샘플 데이터 설치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283256" y="2204864"/>
            <a:ext cx="6577488" cy="3292934"/>
            <a:chOff x="1283256" y="1741946"/>
            <a:chExt cx="6577488" cy="3292934"/>
          </a:xfrm>
        </p:grpSpPr>
        <p:sp>
          <p:nvSpPr>
            <p:cNvPr id="36" name="TextBox 35"/>
            <p:cNvSpPr txBox="1"/>
            <p:nvPr/>
          </p:nvSpPr>
          <p:spPr>
            <a:xfrm>
              <a:off x="1403648" y="4746848"/>
              <a:ext cx="1872208" cy="2880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그림 </a:t>
              </a:r>
              <a:r>
                <a:rPr lang="en-US" altLang="ko-KR" sz="1400" b="1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3-12 </a:t>
              </a:r>
              <a:r>
                <a:rPr lang="en-US" altLang="ko-KR" sz="1400" b="1" dirty="0">
                  <a:ea typeface="맑은 고딕" panose="020B0503020000020004" pitchFamily="50" charset="-127"/>
                </a:rPr>
                <a:t>Command Line Client</a:t>
              </a:r>
              <a:r>
                <a:rPr lang="ko-KR" altLang="en-US" sz="1400" b="1" dirty="0">
                  <a:ea typeface="맑은 고딕" panose="020B0503020000020004" pitchFamily="50" charset="-127"/>
                </a:rPr>
                <a:t>에서 </a:t>
              </a:r>
              <a:r>
                <a:rPr lang="en-US" altLang="ko-KR" sz="1400" b="1" dirty="0">
                  <a:ea typeface="맑은 고딕" panose="020B0503020000020004" pitchFamily="50" charset="-127"/>
                </a:rPr>
                <a:t>MySQL </a:t>
              </a:r>
              <a:r>
                <a:rPr lang="ko-KR" altLang="en-US" sz="1400" b="1" dirty="0">
                  <a:ea typeface="맑은 고딕" panose="020B0503020000020004" pitchFamily="50" charset="-127"/>
                </a:rPr>
                <a:t>실행</a:t>
              </a:r>
            </a:p>
          </p:txBody>
        </p:sp>
        <p:pic>
          <p:nvPicPr>
            <p:cNvPr id="2049" name="_x966053752" descr="EMB000024782f4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256" y="1741946"/>
              <a:ext cx="6577488" cy="2824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95536" y="1085503"/>
            <a:ext cx="8064896" cy="525583"/>
          </a:xfrm>
        </p:spPr>
        <p:txBody>
          <a:bodyPr anchor="ctr"/>
          <a:lstStyle/>
          <a:p>
            <a:pPr latinLnBrk="0">
              <a:lnSpc>
                <a:spcPct val="100000"/>
              </a:lnSpc>
              <a:buFont typeface="Wingdings" pitchFamily="2" charset="2"/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MySQL </a:t>
            </a:r>
            <a:r>
              <a:rPr lang="ko-KR" altLang="en-US" sz="2000" dirty="0" err="1">
                <a:solidFill>
                  <a:schemeClr val="tx2"/>
                </a:solidFill>
              </a:rPr>
              <a:t>명령창</a:t>
            </a:r>
            <a:endParaRPr lang="ko-KR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00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 </a:t>
            </a:r>
            <a:r>
              <a:rPr lang="ko-KR" altLang="en-US" dirty="0"/>
              <a:t>샘플 데이터 설치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31228" y="1988840"/>
            <a:ext cx="7081544" cy="246221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ea typeface="맑은 고딕" panose="020B0503020000020004" pitchFamily="50" charset="-127"/>
              </a:rPr>
              <a:t>다음은 </a:t>
            </a:r>
            <a:r>
              <a:rPr lang="ko-KR" altLang="en-US" sz="1400" dirty="0" err="1">
                <a:ea typeface="맑은 고딕" panose="020B0503020000020004" pitchFamily="50" charset="-127"/>
              </a:rPr>
              <a:t>MySQL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명령창에서</a:t>
            </a:r>
            <a:r>
              <a:rPr lang="ko-KR" altLang="en-US" sz="1400" dirty="0">
                <a:ea typeface="맑은 고딕" panose="020B0503020000020004" pitchFamily="50" charset="-127"/>
              </a:rPr>
              <a:t> ‘</a:t>
            </a:r>
            <a:r>
              <a:rPr lang="ko-KR" altLang="en-US" sz="1400" dirty="0" err="1">
                <a:ea typeface="맑은 고딕" panose="020B0503020000020004" pitchFamily="50" charset="-127"/>
              </a:rPr>
              <a:t>testdb’라는</a:t>
            </a:r>
            <a:r>
              <a:rPr lang="ko-KR" altLang="en-US" sz="1400" dirty="0">
                <a:ea typeface="맑은 고딕" panose="020B0503020000020004" pitchFamily="50" charset="-127"/>
              </a:rPr>
              <a:t> 데이터베이스를 생성하는 간략한 예제이다.</a:t>
            </a:r>
          </a:p>
          <a:p>
            <a:endParaRPr lang="ko-KR" altLang="en-US" sz="1400" dirty="0">
              <a:ea typeface="맑은 고딕" panose="020B0503020000020004" pitchFamily="50" charset="-127"/>
            </a:endParaRPr>
          </a:p>
          <a:p>
            <a:r>
              <a:rPr lang="ko-KR" altLang="en-US" sz="1400" dirty="0" err="1">
                <a:ea typeface="맑은 고딕" panose="020B0503020000020004" pitchFamily="50" charset="-127"/>
              </a:rPr>
              <a:t>mysql</a:t>
            </a:r>
            <a:r>
              <a:rPr lang="ko-KR" altLang="en-US" sz="1400" dirty="0">
                <a:ea typeface="맑은 고딕" panose="020B0503020000020004" pitchFamily="50" charset="-127"/>
              </a:rPr>
              <a:t>&gt; </a:t>
            </a:r>
            <a:r>
              <a:rPr lang="ko-KR" altLang="en-US" sz="1400" dirty="0" err="1">
                <a:ea typeface="맑은 고딕" panose="020B0503020000020004" pitchFamily="50" charset="-127"/>
              </a:rPr>
              <a:t>show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databases</a:t>
            </a:r>
            <a:r>
              <a:rPr lang="ko-KR" altLang="en-US" sz="1400" dirty="0">
                <a:ea typeface="맑은 고딕" panose="020B0503020000020004" pitchFamily="50" charset="-127"/>
              </a:rPr>
              <a:t>;</a:t>
            </a:r>
          </a:p>
          <a:p>
            <a:r>
              <a:rPr lang="ko-KR" altLang="en-US" sz="1400" dirty="0" err="1">
                <a:ea typeface="맑은 고딕" panose="020B0503020000020004" pitchFamily="50" charset="-127"/>
              </a:rPr>
              <a:t>mysql</a:t>
            </a:r>
            <a:r>
              <a:rPr lang="ko-KR" altLang="en-US" sz="1400" dirty="0">
                <a:ea typeface="맑은 고딕" panose="020B0503020000020004" pitchFamily="50" charset="-127"/>
              </a:rPr>
              <a:t>&gt; </a:t>
            </a:r>
            <a:r>
              <a:rPr lang="ko-KR" altLang="en-US" sz="1400" dirty="0" err="1">
                <a:ea typeface="맑은 고딕" panose="020B0503020000020004" pitchFamily="50" charset="-127"/>
              </a:rPr>
              <a:t>create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database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testdb</a:t>
            </a:r>
            <a:r>
              <a:rPr lang="ko-KR" altLang="en-US" sz="1400" dirty="0">
                <a:ea typeface="맑은 고딕" panose="020B0503020000020004" pitchFamily="50" charset="-127"/>
              </a:rPr>
              <a:t>;</a:t>
            </a:r>
          </a:p>
          <a:p>
            <a:r>
              <a:rPr lang="ko-KR" altLang="en-US" sz="1400" dirty="0" err="1">
                <a:ea typeface="맑은 고딕" panose="020B0503020000020004" pitchFamily="50" charset="-127"/>
              </a:rPr>
              <a:t>mysql</a:t>
            </a:r>
            <a:r>
              <a:rPr lang="ko-KR" altLang="en-US" sz="1400" dirty="0">
                <a:ea typeface="맑은 고딕" panose="020B0503020000020004" pitchFamily="50" charset="-127"/>
              </a:rPr>
              <a:t>&gt; </a:t>
            </a:r>
            <a:r>
              <a:rPr lang="ko-KR" altLang="en-US" sz="1400" dirty="0" err="1">
                <a:ea typeface="맑은 고딕" panose="020B0503020000020004" pitchFamily="50" charset="-127"/>
              </a:rPr>
              <a:t>use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testdb</a:t>
            </a:r>
            <a:r>
              <a:rPr lang="ko-KR" altLang="en-US" sz="1400" dirty="0">
                <a:ea typeface="맑은 고딕" panose="020B0503020000020004" pitchFamily="50" charset="-127"/>
              </a:rPr>
              <a:t>;</a:t>
            </a:r>
          </a:p>
          <a:p>
            <a:r>
              <a:rPr lang="ko-KR" altLang="en-US" sz="1400" dirty="0" err="1">
                <a:ea typeface="맑은 고딕" panose="020B0503020000020004" pitchFamily="50" charset="-127"/>
              </a:rPr>
              <a:t>mysql</a:t>
            </a:r>
            <a:r>
              <a:rPr lang="ko-KR" altLang="en-US" sz="1400" dirty="0">
                <a:ea typeface="맑은 고딕" panose="020B0503020000020004" pitchFamily="50" charset="-127"/>
              </a:rPr>
              <a:t>&gt; CREATE TABLE </a:t>
            </a:r>
            <a:r>
              <a:rPr lang="ko-KR" altLang="en-US" sz="1400" dirty="0" err="1">
                <a:ea typeface="맑은 고딕" panose="020B0503020000020004" pitchFamily="50" charset="-127"/>
              </a:rPr>
              <a:t>test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1400" dirty="0">
                <a:ea typeface="맑은 고딕" panose="020B0503020000020004" pitchFamily="50" charset="-127"/>
              </a:rPr>
              <a:t>	(</a:t>
            </a:r>
            <a:r>
              <a:rPr lang="ko-KR" altLang="en-US" sz="1400" dirty="0" err="1"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smallint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unsigned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not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null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auto_increment</a:t>
            </a:r>
            <a:r>
              <a:rPr lang="ko-KR" altLang="en-US" sz="1400" dirty="0"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400" dirty="0">
                <a:ea typeface="맑은 고딕" panose="020B0503020000020004" pitchFamily="50" charset="-127"/>
              </a:rPr>
              <a:t>	</a:t>
            </a:r>
            <a:r>
              <a:rPr lang="ko-KR" altLang="en-US" sz="1400" dirty="0" err="1">
                <a:ea typeface="맑은 고딕" panose="020B0503020000020004" pitchFamily="50" charset="-127"/>
              </a:rPr>
              <a:t>name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varchar</a:t>
            </a:r>
            <a:r>
              <a:rPr lang="ko-KR" altLang="en-US" sz="1400" dirty="0">
                <a:ea typeface="맑은 고딕" panose="020B0503020000020004" pitchFamily="50" charset="-127"/>
              </a:rPr>
              <a:t>(20) </a:t>
            </a:r>
            <a:r>
              <a:rPr lang="ko-KR" altLang="en-US" sz="1400" dirty="0" err="1">
                <a:ea typeface="맑은 고딕" panose="020B0503020000020004" pitchFamily="50" charset="-127"/>
              </a:rPr>
              <a:t>not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null</a:t>
            </a:r>
            <a:r>
              <a:rPr lang="ko-KR" altLang="en-US" sz="1400" dirty="0">
                <a:ea typeface="맑은 고딕" panose="020B0503020000020004" pitchFamily="50" charset="-127"/>
              </a:rPr>
              <a:t>);</a:t>
            </a:r>
          </a:p>
          <a:p>
            <a:r>
              <a:rPr lang="ko-KR" altLang="en-US" sz="1400" dirty="0" err="1">
                <a:ea typeface="맑은 고딕" panose="020B0503020000020004" pitchFamily="50" charset="-127"/>
              </a:rPr>
              <a:t>mysql</a:t>
            </a:r>
            <a:r>
              <a:rPr lang="ko-KR" altLang="en-US" sz="1400" dirty="0">
                <a:ea typeface="맑은 고딕" panose="020B0503020000020004" pitchFamily="50" charset="-127"/>
              </a:rPr>
              <a:t>&gt; </a:t>
            </a:r>
            <a:r>
              <a:rPr lang="ko-KR" altLang="en-US" sz="1400" dirty="0" err="1">
                <a:ea typeface="맑은 고딕" panose="020B0503020000020004" pitchFamily="50" charset="-127"/>
              </a:rPr>
              <a:t>show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tables</a:t>
            </a:r>
            <a:r>
              <a:rPr lang="ko-KR" altLang="en-US" sz="1400" dirty="0">
                <a:ea typeface="맑은 고딕" panose="020B0503020000020004" pitchFamily="50" charset="-127"/>
              </a:rPr>
              <a:t>;</a:t>
            </a:r>
          </a:p>
          <a:p>
            <a:r>
              <a:rPr lang="ko-KR" altLang="en-US" sz="1400" dirty="0" err="1">
                <a:ea typeface="맑은 고딕" panose="020B0503020000020004" pitchFamily="50" charset="-127"/>
              </a:rPr>
              <a:t>mysql</a:t>
            </a:r>
            <a:r>
              <a:rPr lang="ko-KR" altLang="en-US" sz="1400" dirty="0">
                <a:ea typeface="맑은 고딕" panose="020B0503020000020004" pitchFamily="50" charset="-127"/>
              </a:rPr>
              <a:t>&gt; INSERT INTO </a:t>
            </a:r>
            <a:r>
              <a:rPr lang="ko-KR" altLang="en-US" sz="1400" dirty="0" err="1">
                <a:ea typeface="맑은 고딕" panose="020B0503020000020004" pitchFamily="50" charset="-127"/>
              </a:rPr>
              <a:t>tablename</a:t>
            </a:r>
            <a:r>
              <a:rPr lang="ko-KR" altLang="en-US" sz="1400" dirty="0">
                <a:ea typeface="맑은 고딕" panose="020B0503020000020004" pitchFamily="50" charset="-127"/>
              </a:rPr>
              <a:t>(</a:t>
            </a:r>
            <a:r>
              <a:rPr lang="ko-KR" altLang="en-US" sz="1400" dirty="0" err="1"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ea typeface="맑은 고딕" panose="020B0503020000020004" pitchFamily="50" charset="-127"/>
              </a:rPr>
              <a:t>, </a:t>
            </a:r>
            <a:r>
              <a:rPr lang="ko-KR" altLang="en-US" sz="1400" dirty="0" err="1">
                <a:ea typeface="맑은 고딕" panose="020B0503020000020004" pitchFamily="50" charset="-127"/>
              </a:rPr>
              <a:t>name</a:t>
            </a:r>
            <a:r>
              <a:rPr lang="ko-KR" altLang="en-US" sz="1400" dirty="0">
                <a:ea typeface="맑은 고딕" panose="020B0503020000020004" pitchFamily="50" charset="-127"/>
              </a:rPr>
              <a:t>) VALUES (1, '</a:t>
            </a:r>
            <a:r>
              <a:rPr lang="ko-KR" altLang="en-US" sz="1400" dirty="0" err="1">
                <a:ea typeface="맑은 고딕" panose="020B0503020000020004" pitchFamily="50" charset="-127"/>
              </a:rPr>
              <a:t>Sample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ea typeface="맑은 고딕" panose="020B0503020000020004" pitchFamily="50" charset="-127"/>
              </a:rPr>
              <a:t>data</a:t>
            </a:r>
            <a:r>
              <a:rPr lang="ko-KR" altLang="en-US" sz="1400" dirty="0">
                <a:ea typeface="맑은 고딕" panose="020B0503020000020004" pitchFamily="50" charset="-127"/>
              </a:rPr>
              <a:t>' );</a:t>
            </a:r>
          </a:p>
          <a:p>
            <a:r>
              <a:rPr lang="ko-KR" altLang="en-US" sz="1400" dirty="0" err="1">
                <a:ea typeface="맑은 고딕" panose="020B0503020000020004" pitchFamily="50" charset="-127"/>
              </a:rPr>
              <a:t>mysql</a:t>
            </a:r>
            <a:r>
              <a:rPr lang="ko-KR" altLang="en-US" sz="1400" dirty="0">
                <a:ea typeface="맑은 고딕" panose="020B0503020000020004" pitchFamily="50" charset="-127"/>
              </a:rPr>
              <a:t>&gt; SELECT * FROM </a:t>
            </a:r>
            <a:r>
              <a:rPr lang="ko-KR" altLang="en-US" sz="1400" dirty="0" err="1">
                <a:ea typeface="맑은 고딕" panose="020B0503020000020004" pitchFamily="50" charset="-127"/>
              </a:rPr>
              <a:t>test</a:t>
            </a:r>
            <a:r>
              <a:rPr lang="ko-KR" altLang="en-US" sz="1400" dirty="0">
                <a:ea typeface="맑은 고딕" panose="020B0503020000020004" pitchFamily="50" charset="-127"/>
              </a:rPr>
              <a:t>;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95536" y="1085503"/>
            <a:ext cx="8064896" cy="525583"/>
          </a:xfrm>
        </p:spPr>
        <p:txBody>
          <a:bodyPr anchor="ctr"/>
          <a:lstStyle/>
          <a:p>
            <a:pPr latinLnBrk="0">
              <a:lnSpc>
                <a:spcPct val="100000"/>
              </a:lnSpc>
              <a:buFont typeface="Wingdings" pitchFamily="2" charset="2"/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MySQL </a:t>
            </a:r>
            <a:r>
              <a:rPr lang="ko-KR" altLang="en-US" sz="2000" dirty="0" err="1">
                <a:solidFill>
                  <a:schemeClr val="tx2"/>
                </a:solidFill>
              </a:rPr>
              <a:t>명령창</a:t>
            </a:r>
            <a:endParaRPr lang="ko-KR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96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1560" y="1871768"/>
            <a:ext cx="2600392" cy="61908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02. SQL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88455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219" y="1556792"/>
            <a:ext cx="8028384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11560" y="479715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3-14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SQL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문을 사용해 자료를 찾는 과정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18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2737636"/>
              </p:ext>
            </p:extLst>
          </p:nvPr>
        </p:nvGraphicFramePr>
        <p:xfrm>
          <a:off x="539750" y="2216264"/>
          <a:ext cx="8064501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SQL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일반 프로그래밍 언어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용도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데이터베이스에서 데이터를 추출하여 문제 해결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모든 문제 해결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입출력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입력은 테이블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출력도 테이블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모든 형태의 입출력 가능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DBMS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컴파일러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 예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SELECT * </a:t>
                      </a:r>
                    </a:p>
                    <a:p>
                      <a:pPr latinLnBrk="0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FROM Book;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400" dirty="0" err="1" smtClean="0"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main()</a:t>
                      </a:r>
                    </a:p>
                    <a:p>
                      <a:pPr latinLnBrk="0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{…}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7544" y="1844824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3-1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SQL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과 일반 프로그래밍 언어의 차이점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/>
              <a:t>개요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5536" y="1085503"/>
            <a:ext cx="8064896" cy="525583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SQL </a:t>
            </a:r>
            <a:r>
              <a:rPr kumimoji="0" lang="ko-KR" altLang="en-US" sz="2000" dirty="0">
                <a:solidFill>
                  <a:schemeClr val="tx2"/>
                </a:solidFill>
              </a:rPr>
              <a:t>기능에 따른 분류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39552" y="1700808"/>
            <a:ext cx="8136904" cy="356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ko-KR" altLang="en-US" dirty="0"/>
              <a:t>데이터 </a:t>
            </a:r>
            <a:r>
              <a:rPr kumimoji="0" lang="ko-KR" altLang="en-US" dirty="0" err="1"/>
              <a:t>정의어</a:t>
            </a:r>
            <a:r>
              <a:rPr kumimoji="0" lang="en-US" altLang="ko-KR" dirty="0"/>
              <a:t>(DDL)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39552" y="2107208"/>
            <a:ext cx="8136904" cy="356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0">
              <a:lnSpc>
                <a:spcPct val="120000"/>
              </a:lnSpc>
              <a:buClrTx/>
              <a:buNone/>
            </a:pPr>
            <a:r>
              <a:rPr lang="ko-KR" altLang="en-US" sz="1400" b="0" dirty="0" smtClean="0"/>
              <a:t>  테이블이나 </a:t>
            </a:r>
            <a:r>
              <a:rPr lang="ko-KR" altLang="en-US" sz="1400" b="0" dirty="0"/>
              <a:t>관계의 구조를 생성하는 데 사용하며 </a:t>
            </a:r>
            <a:r>
              <a:rPr lang="en-US" altLang="ko-KR" sz="1400" b="0" dirty="0"/>
              <a:t>CREATE, ALTER,  DROP </a:t>
            </a:r>
            <a:r>
              <a:rPr lang="ko-KR" altLang="en-US" sz="1400" b="0" dirty="0"/>
              <a:t>문 등이 있음</a:t>
            </a:r>
            <a:endParaRPr lang="en-US" altLang="ko-KR" sz="1400" b="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2780928"/>
            <a:ext cx="8136904" cy="356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ko-KR" altLang="en-US" dirty="0"/>
              <a:t>데이터 </a:t>
            </a:r>
            <a:r>
              <a:rPr kumimoji="0" lang="ko-KR" altLang="en-US" dirty="0" err="1"/>
              <a:t>조작어</a:t>
            </a:r>
            <a:r>
              <a:rPr kumimoji="0" lang="en-US" altLang="ko-KR" dirty="0"/>
              <a:t>(DML)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39552" y="3187328"/>
            <a:ext cx="8136904" cy="356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0">
              <a:lnSpc>
                <a:spcPct val="120000"/>
              </a:lnSpc>
              <a:buClrTx/>
              <a:buNone/>
            </a:pPr>
            <a:r>
              <a:rPr lang="ko-KR" altLang="en-US" sz="1400" b="0" dirty="0" smtClean="0"/>
              <a:t>  테이블에 </a:t>
            </a:r>
            <a:r>
              <a:rPr lang="ko-KR" altLang="en-US" sz="1400" b="0" dirty="0"/>
              <a:t>데이터를 검색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삽입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수정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삭제하는 데 사용하며 </a:t>
            </a:r>
            <a:r>
              <a:rPr lang="en-US" altLang="ko-KR" sz="1400" b="0" dirty="0"/>
              <a:t>SELECT, INSERT, DELETE, </a:t>
            </a:r>
            <a:r>
              <a:rPr lang="en-US" altLang="ko-KR" sz="1400" b="0" dirty="0" smtClean="0"/>
              <a:t/>
            </a:r>
            <a:br>
              <a:rPr lang="en-US" altLang="ko-KR" sz="1400" b="0" dirty="0" smtClean="0"/>
            </a:br>
            <a:r>
              <a:rPr lang="en-US" altLang="ko-KR" sz="1400" b="0" dirty="0" smtClean="0"/>
              <a:t>  UPDATE </a:t>
            </a:r>
            <a:r>
              <a:rPr lang="ko-KR" altLang="en-US" sz="1400" b="0" dirty="0"/>
              <a:t>문 등이 있음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여기서 </a:t>
            </a:r>
            <a:r>
              <a:rPr lang="en-US" altLang="ko-KR" sz="1400" b="0" dirty="0"/>
              <a:t>SELECT </a:t>
            </a:r>
            <a:r>
              <a:rPr lang="ko-KR" altLang="en-US" sz="1400" b="0" dirty="0"/>
              <a:t>문은 특별히 </a:t>
            </a:r>
            <a:r>
              <a:rPr lang="ko-KR" altLang="en-US" sz="1400" b="0" dirty="0" err="1"/>
              <a:t>질의어</a:t>
            </a:r>
            <a:r>
              <a:rPr lang="en-US" altLang="ko-KR" sz="1400" b="0" dirty="0"/>
              <a:t>(query)</a:t>
            </a:r>
            <a:r>
              <a:rPr lang="ko-KR" altLang="en-US" sz="1400" b="0" dirty="0"/>
              <a:t>라고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함</a:t>
            </a:r>
            <a:endParaRPr lang="en-US" altLang="ko-KR" sz="1400" b="0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39552" y="4221088"/>
            <a:ext cx="8136904" cy="356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ko-KR" altLang="en-US" dirty="0"/>
              <a:t>데이터 </a:t>
            </a:r>
            <a:r>
              <a:rPr kumimoji="0" lang="ko-KR" altLang="en-US" dirty="0" err="1"/>
              <a:t>제어어</a:t>
            </a:r>
            <a:r>
              <a:rPr kumimoji="0" lang="en-US" altLang="ko-KR" dirty="0"/>
              <a:t>(DCL)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39552" y="4627488"/>
            <a:ext cx="8136904" cy="356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0">
              <a:lnSpc>
                <a:spcPct val="120000"/>
              </a:lnSpc>
              <a:buClrTx/>
              <a:buNone/>
            </a:pPr>
            <a:r>
              <a:rPr lang="ko-KR" altLang="en-US" sz="1400" b="0" dirty="0" smtClean="0"/>
              <a:t>  데이터의 </a:t>
            </a:r>
            <a:r>
              <a:rPr lang="ko-KR" altLang="en-US" sz="1400" b="0" dirty="0"/>
              <a:t>사용 권한을 관리하는 데 사용하며 </a:t>
            </a:r>
            <a:r>
              <a:rPr lang="en-US" altLang="ko-KR" sz="1400" b="0" dirty="0"/>
              <a:t>GRANT, REVOKE </a:t>
            </a:r>
            <a:r>
              <a:rPr lang="ko-KR" altLang="en-US" sz="1400" b="0" dirty="0"/>
              <a:t>문 등이 있음</a:t>
            </a:r>
            <a:endParaRPr lang="en-US" altLang="ko-KR" sz="1400" b="0" dirty="0"/>
          </a:p>
        </p:txBody>
      </p:sp>
    </p:spTree>
    <p:extLst>
      <p:ext uri="{BB962C8B-B14F-4D97-AF65-F5344CB8AC3E}">
        <p14:creationId xmlns:p14="http://schemas.microsoft.com/office/powerpoint/2010/main" val="269561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15272" y="3321068"/>
            <a:ext cx="6953076" cy="720000"/>
            <a:chOff x="643260" y="3173386"/>
            <a:chExt cx="6953076" cy="720000"/>
          </a:xfrm>
        </p:grpSpPr>
        <p:sp>
          <p:nvSpPr>
            <p:cNvPr id="5" name="직사각형 32"/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B5D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32"/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데이터 </a:t>
              </a:r>
              <a:r>
                <a:rPr lang="ko-KR" altLang="en-US" sz="2000" b="1" spc="-100" dirty="0" err="1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조작어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 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-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검색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15272" y="1196832"/>
            <a:ext cx="6953076" cy="720000"/>
            <a:chOff x="643260" y="980728"/>
            <a:chExt cx="6953076" cy="720000"/>
          </a:xfrm>
        </p:grpSpPr>
        <p:sp>
          <p:nvSpPr>
            <p:cNvPr id="10" name="직사각형 32"/>
            <p:cNvSpPr/>
            <p:nvPr/>
          </p:nvSpPr>
          <p:spPr>
            <a:xfrm>
              <a:off x="643260" y="1032546"/>
              <a:ext cx="72834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B5D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32"/>
            <p:cNvSpPr/>
            <p:nvPr/>
          </p:nvSpPr>
          <p:spPr>
            <a:xfrm>
              <a:off x="1358900" y="980728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</a:pP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SQL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학습을 위한 준비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15272" y="2258950"/>
            <a:ext cx="6953076" cy="720000"/>
            <a:chOff x="643260" y="2077057"/>
            <a:chExt cx="6953076" cy="720000"/>
          </a:xfrm>
        </p:grpSpPr>
        <p:sp>
          <p:nvSpPr>
            <p:cNvPr id="15" name="직사각형 32"/>
            <p:cNvSpPr/>
            <p:nvPr/>
          </p:nvSpPr>
          <p:spPr>
            <a:xfrm>
              <a:off x="643260" y="2147989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B5D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4595" y="2217322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32"/>
            <p:cNvSpPr/>
            <p:nvPr/>
          </p:nvSpPr>
          <p:spPr>
            <a:xfrm>
              <a:off x="1358900" y="2077057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직사각형 17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</a:pP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SQL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개요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15272" y="4383186"/>
            <a:ext cx="6953076" cy="720000"/>
            <a:chOff x="643260" y="3173386"/>
            <a:chExt cx="6953076" cy="720000"/>
          </a:xfrm>
        </p:grpSpPr>
        <p:sp>
          <p:nvSpPr>
            <p:cNvPr id="20" name="직사각형 32"/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B5D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직사각형 32"/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데이터 </a:t>
              </a:r>
              <a:r>
                <a:rPr lang="ko-KR" altLang="en-US" sz="2000" b="1" spc="-100" dirty="0" err="1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정의어</a:t>
              </a:r>
              <a:endParaRPr lang="ko-KR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015272" y="5445304"/>
            <a:ext cx="6953076" cy="720000"/>
            <a:chOff x="643260" y="3173386"/>
            <a:chExt cx="6953076" cy="720000"/>
          </a:xfrm>
        </p:grpSpPr>
        <p:sp>
          <p:nvSpPr>
            <p:cNvPr id="25" name="직사각형 32"/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B5D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05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32"/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데이터 </a:t>
              </a:r>
              <a:r>
                <a:rPr lang="ko-KR" altLang="en-US" sz="2000" b="1" spc="-100" dirty="0" err="1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조작어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 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-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삽입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,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수정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,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삭제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03608" y="515719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3-15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데이터 </a:t>
            </a:r>
            <a:r>
              <a:rPr lang="ko-KR" altLang="en-US" sz="1400" b="1" dirty="0" err="1" smtClean="0">
                <a:ea typeface="맑은 고딕" panose="020B0503020000020004" pitchFamily="50" charset="-127"/>
              </a:rPr>
              <a:t>정의어와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  데이터 조작어의 주요 명령어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26831" y="161913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8433" name="_x977194360" descr="EMB000024782fa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31" y="1982900"/>
            <a:ext cx="5561394" cy="298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1505900"/>
              </p:ext>
            </p:extLst>
          </p:nvPr>
        </p:nvGraphicFramePr>
        <p:xfrm>
          <a:off x="539750" y="1085850"/>
          <a:ext cx="8065252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5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김연아 고객의 전화번호를 찾으시오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717" marR="957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</a:rPr>
                        <a:t>SELECT   phone</a:t>
                      </a:r>
                    </a:p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</a:rPr>
                        <a:t>FROM   </a:t>
                      </a:r>
                      <a:r>
                        <a:rPr lang="en-US" altLang="ko-KR" sz="140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</a:rPr>
                        <a:t>Customer</a:t>
                      </a:r>
                    </a:p>
                    <a:p>
                      <a:pPr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</a:rPr>
                        <a:t>WHERE  </a:t>
                      </a:r>
                      <a:r>
                        <a:rPr lang="en-US" altLang="ko-KR" sz="140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</a:rPr>
                        <a:t>name=‘</a:t>
                      </a:r>
                      <a:r>
                        <a:rPr lang="ko-KR" altLang="en-US" sz="1400" dirty="0" smtClean="0">
                          <a:solidFill>
                            <a:sysClr val="windowText" lastClr="000000"/>
                          </a:solidFill>
                        </a:rPr>
                        <a:t>김연아</a:t>
                      </a:r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</a:rPr>
                        <a:t>’</a:t>
                      </a:r>
                    </a:p>
                  </a:txBody>
                  <a:tcPr marL="95717" marR="9571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827584" y="523339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3-16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SQL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 문의 내부적 실행 순서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9457" name="_x977193280" descr="EMB000024782fa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24944"/>
            <a:ext cx="625281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1560" y="1871768"/>
            <a:ext cx="4915128" cy="6678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 smtClean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03. </a:t>
            </a:r>
            <a:r>
              <a:rPr lang="ko-KR" altLang="en-US" sz="3400" b="1" spc="-150" dirty="0" smtClean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데이터 </a:t>
            </a:r>
            <a:r>
              <a:rPr lang="ko-KR" altLang="en-US" sz="3400" b="1" spc="-150" dirty="0" err="1" smtClean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조작어</a:t>
            </a:r>
            <a:r>
              <a:rPr lang="ko-KR" altLang="en-US" sz="3400" b="1" spc="-150" dirty="0" smtClean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3400" b="1" spc="-150" dirty="0" smtClean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- </a:t>
            </a:r>
            <a:r>
              <a:rPr lang="ko-KR" altLang="en-US" sz="3400" b="1" spc="-150" dirty="0" smtClean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검색 </a:t>
            </a:r>
            <a:endParaRPr lang="ko-KR" altLang="en-US" sz="3400" b="1" spc="-150" dirty="0">
              <a:solidFill>
                <a:schemeClr val="accent4">
                  <a:lumMod val="50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628056" y="2933328"/>
            <a:ext cx="6840760" cy="25595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SELECT 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집계 함수와 </a:t>
            </a: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GROUP BY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두 개 이상 테이블에서 </a:t>
            </a: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SQL 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질의</a:t>
            </a:r>
          </a:p>
        </p:txBody>
      </p:sp>
    </p:spTree>
    <p:extLst>
      <p:ext uri="{BB962C8B-B14F-4D97-AF65-F5344CB8AC3E}">
        <p14:creationId xmlns:p14="http://schemas.microsoft.com/office/powerpoint/2010/main" val="282323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SELECT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atinLnBrk="0">
              <a:buFont typeface="Wingdings" pitchFamily="2" charset="2"/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SELECT </a:t>
            </a:r>
            <a:r>
              <a:rPr lang="ko-KR" altLang="en-US" sz="2000" dirty="0">
                <a:solidFill>
                  <a:schemeClr val="tx2"/>
                </a:solidFill>
              </a:rPr>
              <a:t>문의 </a:t>
            </a:r>
            <a:r>
              <a:rPr lang="ko-KR" altLang="en-US" sz="2000" dirty="0" smtClean="0">
                <a:solidFill>
                  <a:schemeClr val="tx2"/>
                </a:solidFill>
              </a:rPr>
              <a:t>구성요소</a:t>
            </a:r>
            <a:endParaRPr lang="en-US" altLang="ko-KR" sz="2000" dirty="0">
              <a:solidFill>
                <a:schemeClr val="tx2"/>
              </a:solidFill>
            </a:endParaRPr>
          </a:p>
          <a:p>
            <a:pPr latinLnBrk="0">
              <a:buFont typeface="Wingdings" pitchFamily="2" charset="2"/>
              <a:buChar char="v"/>
            </a:pPr>
            <a:endParaRPr lang="en-US" altLang="ko-KR" sz="2000" dirty="0">
              <a:solidFill>
                <a:schemeClr val="tx2"/>
              </a:solidFill>
            </a:endParaRPr>
          </a:p>
          <a:p>
            <a:pPr latinLnBrk="0">
              <a:buFont typeface="Wingdings" pitchFamily="2" charset="2"/>
              <a:buChar char="v"/>
            </a:pPr>
            <a:endParaRPr lang="en-US" altLang="ko-KR" sz="2000" dirty="0">
              <a:solidFill>
                <a:schemeClr val="tx2"/>
              </a:solidFill>
            </a:endParaRPr>
          </a:p>
          <a:p>
            <a:pPr marL="0" indent="0" latinLnBrk="0">
              <a:buNone/>
            </a:pPr>
            <a:endParaRPr lang="en-US" altLang="ko-KR" sz="2000" dirty="0">
              <a:solidFill>
                <a:schemeClr val="tx2"/>
              </a:solidFill>
            </a:endParaRPr>
          </a:p>
          <a:p>
            <a:pPr latinLnBrk="0">
              <a:buFont typeface="Wingdings" pitchFamily="2" charset="2"/>
              <a:buChar char="v"/>
            </a:pPr>
            <a:endParaRPr lang="en-US" altLang="ko-KR" sz="2000" dirty="0">
              <a:solidFill>
                <a:schemeClr val="tx2"/>
              </a:solidFill>
            </a:endParaRPr>
          </a:p>
          <a:p>
            <a:pPr latinLnBrk="0">
              <a:buFont typeface="Wingdings" pitchFamily="2" charset="2"/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SELECT </a:t>
            </a:r>
            <a:r>
              <a:rPr lang="ko-KR" altLang="en-US" sz="2000" dirty="0">
                <a:solidFill>
                  <a:schemeClr val="tx2"/>
                </a:solidFill>
              </a:rPr>
              <a:t>문의 기본 문법</a:t>
            </a:r>
            <a:endParaRPr lang="en-US" altLang="ko-KR" sz="20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0806" y="4067919"/>
            <a:ext cx="5616624" cy="20973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200" dirty="0">
                <a:latin typeface="+mn-ea"/>
                <a:ea typeface="+mn-ea"/>
              </a:rPr>
              <a:t>SELECT [ALL┃DISTINCT] </a:t>
            </a:r>
            <a:r>
              <a:rPr lang="ko-KR" altLang="en-US" sz="1200" dirty="0">
                <a:latin typeface="+mn-ea"/>
                <a:ea typeface="+mn-ea"/>
              </a:rPr>
              <a:t>속성이름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들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200" dirty="0">
                <a:latin typeface="+mn-ea"/>
                <a:ea typeface="+mn-ea"/>
              </a:rPr>
              <a:t>FROM </a:t>
            </a:r>
            <a:r>
              <a:rPr lang="en-US" altLang="ko-KR" sz="1200" dirty="0" smtClean="0">
                <a:latin typeface="+mn-ea"/>
                <a:ea typeface="+mn-ea"/>
              </a:rPr>
              <a:t>	      </a:t>
            </a:r>
            <a:r>
              <a:rPr lang="ko-KR" altLang="en-US" sz="1200" dirty="0" smtClean="0">
                <a:latin typeface="+mn-ea"/>
                <a:ea typeface="+mn-ea"/>
              </a:rPr>
              <a:t>테이블이름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들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200" dirty="0">
                <a:latin typeface="+mn-ea"/>
                <a:ea typeface="+mn-ea"/>
              </a:rPr>
              <a:t>[WHERE </a:t>
            </a:r>
            <a:r>
              <a:rPr lang="en-US" altLang="ko-KR" sz="1200" dirty="0" smtClean="0">
                <a:latin typeface="+mn-ea"/>
                <a:ea typeface="+mn-ea"/>
              </a:rPr>
              <a:t>       </a:t>
            </a:r>
            <a:r>
              <a:rPr lang="ko-KR" altLang="en-US" sz="1200" dirty="0" smtClean="0">
                <a:latin typeface="+mn-ea"/>
                <a:ea typeface="+mn-ea"/>
              </a:rPr>
              <a:t>검색조건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들</a:t>
            </a:r>
            <a:r>
              <a:rPr lang="en-US" altLang="ko-KR" sz="1200" dirty="0">
                <a:latin typeface="+mn-ea"/>
                <a:ea typeface="+mn-ea"/>
              </a:rPr>
              <a:t>)]</a:t>
            </a:r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200" dirty="0">
                <a:latin typeface="+mn-ea"/>
                <a:ea typeface="+mn-ea"/>
              </a:rPr>
              <a:t>[GROUP BY </a:t>
            </a:r>
            <a:r>
              <a:rPr lang="en-US" altLang="ko-KR" sz="1200" dirty="0" smtClean="0">
                <a:latin typeface="+mn-ea"/>
                <a:ea typeface="+mn-ea"/>
              </a:rPr>
              <a:t>   </a:t>
            </a:r>
            <a:r>
              <a:rPr lang="ko-KR" altLang="en-US" sz="1200" dirty="0" smtClean="0">
                <a:latin typeface="+mn-ea"/>
                <a:ea typeface="+mn-ea"/>
              </a:rPr>
              <a:t>속성이름</a:t>
            </a:r>
            <a:r>
              <a:rPr lang="en-US" altLang="ko-KR" sz="1200" dirty="0">
                <a:latin typeface="+mn-ea"/>
                <a:ea typeface="+mn-ea"/>
              </a:rPr>
              <a:t>]</a:t>
            </a:r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200" dirty="0">
                <a:latin typeface="+mn-ea"/>
                <a:ea typeface="+mn-ea"/>
              </a:rPr>
              <a:t>[HAVING </a:t>
            </a:r>
            <a:r>
              <a:rPr lang="en-US" altLang="ko-KR" sz="1200" dirty="0" smtClean="0">
                <a:latin typeface="+mn-ea"/>
                <a:ea typeface="+mn-ea"/>
              </a:rPr>
              <a:t>      </a:t>
            </a:r>
            <a:r>
              <a:rPr lang="ko-KR" altLang="en-US" sz="1200" dirty="0" smtClean="0">
                <a:latin typeface="+mn-ea"/>
                <a:ea typeface="+mn-ea"/>
              </a:rPr>
              <a:t>검색조건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들</a:t>
            </a:r>
            <a:r>
              <a:rPr lang="en-US" altLang="ko-KR" sz="1200" dirty="0">
                <a:latin typeface="+mn-ea"/>
                <a:ea typeface="+mn-ea"/>
              </a:rPr>
              <a:t>)]</a:t>
            </a:r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200" dirty="0">
                <a:latin typeface="+mn-ea"/>
                <a:ea typeface="+mn-ea"/>
              </a:rPr>
              <a:t>[ORDER BY </a:t>
            </a:r>
            <a:r>
              <a:rPr lang="en-US" altLang="ko-KR" sz="1200" dirty="0" smtClean="0">
                <a:latin typeface="+mn-ea"/>
                <a:ea typeface="+mn-ea"/>
              </a:rPr>
              <a:t>   </a:t>
            </a:r>
            <a:r>
              <a:rPr lang="ko-KR" altLang="en-US" sz="1200" dirty="0" smtClean="0">
                <a:latin typeface="+mn-ea"/>
                <a:ea typeface="+mn-ea"/>
              </a:rPr>
              <a:t>속성이름 </a:t>
            </a:r>
            <a:r>
              <a:rPr lang="en-US" altLang="ko-KR" sz="1200" dirty="0">
                <a:latin typeface="+mn-ea"/>
                <a:ea typeface="+mn-ea"/>
              </a:rPr>
              <a:t>[ASC┃DESC</a:t>
            </a:r>
            <a:r>
              <a:rPr lang="en-US" altLang="ko-KR" sz="1200" dirty="0" smtClean="0">
                <a:latin typeface="+mn-ea"/>
                <a:ea typeface="+mn-ea"/>
              </a:rPr>
              <a:t>]]</a:t>
            </a:r>
          </a:p>
          <a:p>
            <a:pPr marL="266700" lvl="1" indent="0">
              <a:lnSpc>
                <a:spcPct val="110000"/>
              </a:lnSpc>
              <a:buNone/>
            </a:pPr>
            <a:r>
              <a:rPr lang="en-US" altLang="ko-KR" sz="1200" dirty="0" smtClean="0">
                <a:latin typeface="+mn-ea"/>
                <a:ea typeface="+mn-ea"/>
              </a:rPr>
              <a:t>--------------------------------------------------------------------------------</a:t>
            </a:r>
            <a:endParaRPr lang="en-US" altLang="ko-KR" sz="1000" dirty="0">
              <a:latin typeface="+mn-ea"/>
              <a:ea typeface="+mn-ea"/>
            </a:endParaRPr>
          </a:p>
          <a:p>
            <a:pPr marL="266700" lvl="1" indent="0">
              <a:lnSpc>
                <a:spcPct val="110000"/>
              </a:lnSpc>
              <a:buNone/>
            </a:pPr>
            <a:r>
              <a:rPr lang="en-US" altLang="ko-KR" sz="900" dirty="0">
                <a:latin typeface="+mn-ea"/>
                <a:ea typeface="+mn-ea"/>
              </a:rPr>
              <a:t>[ ] : </a:t>
            </a:r>
            <a:r>
              <a:rPr lang="ko-KR" altLang="en-US" sz="900" dirty="0">
                <a:latin typeface="+mn-ea"/>
                <a:ea typeface="+mn-ea"/>
              </a:rPr>
              <a:t>대괄호 안의 </a:t>
            </a:r>
            <a:r>
              <a:rPr lang="en-US" altLang="ko-KR" sz="900" dirty="0">
                <a:latin typeface="+mn-ea"/>
                <a:ea typeface="+mn-ea"/>
              </a:rPr>
              <a:t>SQL </a:t>
            </a:r>
            <a:r>
              <a:rPr lang="ko-KR" altLang="en-US" sz="900" dirty="0" err="1">
                <a:latin typeface="+mn-ea"/>
                <a:ea typeface="+mn-ea"/>
              </a:rPr>
              <a:t>예약어들은</a:t>
            </a:r>
            <a:r>
              <a:rPr lang="ko-KR" altLang="en-US" sz="900" dirty="0">
                <a:latin typeface="+mn-ea"/>
                <a:ea typeface="+mn-ea"/>
              </a:rPr>
              <a:t> 선택적으로 사용한다</a:t>
            </a:r>
            <a:r>
              <a:rPr lang="en-US" altLang="ko-KR" sz="900" dirty="0">
                <a:latin typeface="+mn-ea"/>
                <a:ea typeface="+mn-ea"/>
              </a:rPr>
              <a:t>.</a:t>
            </a:r>
          </a:p>
          <a:p>
            <a:pPr marL="266700" lvl="1" indent="0">
              <a:lnSpc>
                <a:spcPct val="110000"/>
              </a:lnSpc>
              <a:buNone/>
            </a:pPr>
            <a:r>
              <a:rPr lang="en-US" altLang="ko-KR" sz="900" dirty="0">
                <a:latin typeface="+mn-ea"/>
                <a:ea typeface="+mn-ea"/>
              </a:rPr>
              <a:t>| : </a:t>
            </a:r>
            <a:r>
              <a:rPr lang="ko-KR" altLang="en-US" sz="900" dirty="0">
                <a:latin typeface="+mn-ea"/>
                <a:ea typeface="+mn-ea"/>
              </a:rPr>
              <a:t>선택 가능한 문법들 중 한 개를 사용할 수 있다</a:t>
            </a:r>
            <a:r>
              <a:rPr lang="en-US" altLang="ko-KR" sz="900" dirty="0" smtClean="0">
                <a:latin typeface="+mn-ea"/>
                <a:ea typeface="+mn-ea"/>
              </a:rPr>
              <a:t>.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20280" y="199836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SELECT   </a:t>
            </a:r>
            <a:r>
              <a:rPr lang="en-US" altLang="ko-KR" sz="1400" dirty="0" err="1" smtClean="0">
                <a:solidFill>
                  <a:sysClr val="windowText" lastClr="000000"/>
                </a:solidFill>
                <a:latin typeface="+mn-ea"/>
                <a:ea typeface="+mn-ea"/>
              </a:rPr>
              <a:t>bookname</a:t>
            </a:r>
            <a:r>
              <a:rPr lang="en-US" altLang="ko-KR" sz="140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, publisher</a:t>
            </a:r>
          </a:p>
          <a:p>
            <a:r>
              <a:rPr lang="en-US" altLang="ko-KR" sz="140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FROM    Book</a:t>
            </a:r>
          </a:p>
          <a:p>
            <a:r>
              <a:rPr lang="en-US" altLang="ko-KR" sz="140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WHERE   price &gt;= 10000;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585" y="2185119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키워드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HY엽서L" pitchFamily="18" charset="-127"/>
              <a:ea typeface="HY엽서L" pitchFamily="18" charset="-127"/>
            </a:endParaRPr>
          </a:p>
        </p:txBody>
      </p:sp>
      <p:cxnSp>
        <p:nvCxnSpPr>
          <p:cNvPr id="11" name="직선 화살표 연결선 10"/>
          <p:cNvCxnSpPr>
            <a:stCxn id="7" idx="3"/>
          </p:cNvCxnSpPr>
          <p:nvPr/>
        </p:nvCxnSpPr>
        <p:spPr>
          <a:xfrm>
            <a:off x="1619673" y="2339008"/>
            <a:ext cx="936103" cy="987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7" idx="3"/>
          </p:cNvCxnSpPr>
          <p:nvPr/>
        </p:nvCxnSpPr>
        <p:spPr>
          <a:xfrm flipV="1">
            <a:off x="1619673" y="2132856"/>
            <a:ext cx="936103" cy="20615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3"/>
          </p:cNvCxnSpPr>
          <p:nvPr/>
        </p:nvCxnSpPr>
        <p:spPr>
          <a:xfrm>
            <a:off x="1619673" y="2339008"/>
            <a:ext cx="936103" cy="2979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995936" y="2348880"/>
            <a:ext cx="1872208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rot="5400000" flipH="1" flipV="1">
            <a:off x="3671900" y="1880828"/>
            <a:ext cx="216024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3779912" y="1772816"/>
            <a:ext cx="2088232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rot="5400000" flipH="1" flipV="1">
            <a:off x="4569110" y="1880034"/>
            <a:ext cx="216024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rot="5400000" flipH="1" flipV="1">
            <a:off x="3887129" y="2816138"/>
            <a:ext cx="216024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995936" y="2924944"/>
            <a:ext cx="1872208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940152" y="1623467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속성</a:t>
            </a:r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 </a:t>
            </a:r>
            <a:r>
              <a:rPr lang="ko-KR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이름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40152" y="220416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테이블 이름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40152" y="277070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검색 조건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HY엽서L" pitchFamily="18" charset="-127"/>
              <a:ea typeface="HY엽서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59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69293" y="1844824"/>
            <a:ext cx="7192934" cy="2144382"/>
            <a:chOff x="569293" y="1124744"/>
            <a:chExt cx="7192934" cy="2144382"/>
          </a:xfrm>
        </p:grpSpPr>
        <p:graphicFrame>
          <p:nvGraphicFramePr>
            <p:cNvPr id="24" name="내용 개체 틀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13061204"/>
                </p:ext>
              </p:extLst>
            </p:nvPr>
          </p:nvGraphicFramePr>
          <p:xfrm>
            <a:off x="569293" y="1124744"/>
            <a:ext cx="5298851" cy="11023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529885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latinLnBrk="1"/>
                        <a:r>
                          <a:rPr lang="ko-KR" altLang="en-US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질의 </a:t>
                        </a:r>
                        <a:r>
                          <a:rPr lang="en-US" altLang="ko-KR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3-1   </a:t>
                        </a:r>
                        <a:r>
                          <a:rPr lang="ko-KR" altLang="en-US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모든 도서의 이름과 가격을 검색하시오</a:t>
                        </a:r>
                        <a:r>
                          <a:rPr lang="en-US" altLang="ko-KR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.</a:t>
                        </a:r>
                        <a:endPara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latinLnBrk="1"/>
                        <a:endParaRPr lang="en-US" altLang="ko-KR" sz="1400" dirty="0" smtClean="0">
                          <a:solidFill>
                            <a:sysClr val="windowText" lastClr="000000"/>
                          </a:solidFill>
                        </a:endParaRPr>
                      </a:p>
                      <a:p>
                        <a:r>
                          <a:rPr lang="en-US" altLang="ko-KR" sz="1400" dirty="0" smtClean="0">
                            <a:solidFill>
                              <a:schemeClr val="dk1"/>
                            </a:solidFill>
                          </a:rPr>
                          <a:t>SELECT	</a:t>
                        </a:r>
                        <a:r>
                          <a:rPr lang="en-US" altLang="ko-KR" sz="1400" dirty="0" err="1" smtClean="0">
                            <a:solidFill>
                              <a:schemeClr val="dk1"/>
                            </a:solidFill>
                          </a:rPr>
                          <a:t>bookname</a:t>
                        </a:r>
                        <a:r>
                          <a:rPr lang="en-US" altLang="ko-KR" sz="1400" dirty="0" smtClean="0">
                            <a:solidFill>
                              <a:schemeClr val="dk1"/>
                            </a:solidFill>
                          </a:rPr>
                          <a:t>, price</a:t>
                        </a:r>
                      </a:p>
                      <a:p>
                        <a:r>
                          <a:rPr lang="en-US" altLang="ko-KR" sz="1400" dirty="0" smtClean="0">
                            <a:solidFill>
                              <a:schemeClr val="dk1"/>
                            </a:solidFill>
                          </a:rPr>
                          <a:t>FROM 	Book;</a:t>
                        </a:r>
                        <a:endParaRPr lang="en-US" altLang="ko-KR" sz="1400" dirty="0" smtClean="0">
                          <a:solidFill>
                            <a:sysClr val="windowText" lastClr="000000"/>
                          </a:solidFill>
                        </a:endParaRP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1298" y="1128936"/>
              <a:ext cx="1750929" cy="2140190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569293" y="4128368"/>
            <a:ext cx="7187945" cy="2090813"/>
            <a:chOff x="569293" y="4221088"/>
            <a:chExt cx="7187945" cy="2090813"/>
          </a:xfrm>
        </p:grpSpPr>
        <p:sp>
          <p:nvSpPr>
            <p:cNvPr id="23" name="TextBox 22"/>
            <p:cNvSpPr txBox="1"/>
            <p:nvPr/>
          </p:nvSpPr>
          <p:spPr>
            <a:xfrm>
              <a:off x="611560" y="4509552"/>
              <a:ext cx="2497383" cy="4572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en-US" altLang="ko-KR" sz="1400" dirty="0" smtClean="0">
                  <a:solidFill>
                    <a:schemeClr val="dk1"/>
                  </a:solidFill>
                  <a:ea typeface="맑은 고딕" panose="020B0503020000020004" pitchFamily="50" charset="-127"/>
                </a:rPr>
                <a:t>SELECT	price, </a:t>
              </a:r>
              <a:r>
                <a:rPr lang="en-US" altLang="ko-KR" sz="1400" dirty="0" err="1" smtClean="0">
                  <a:solidFill>
                    <a:schemeClr val="dk1"/>
                  </a:solidFill>
                  <a:ea typeface="맑은 고딕" panose="020B0503020000020004" pitchFamily="50" charset="-127"/>
                </a:rPr>
                <a:t>bookname</a:t>
              </a:r>
              <a:endParaRPr lang="en-US" altLang="ko-KR" sz="1400" dirty="0" smtClean="0">
                <a:solidFill>
                  <a:schemeClr val="dk1"/>
                </a:solidFill>
                <a:ea typeface="맑은 고딕" panose="020B0503020000020004" pitchFamily="50" charset="-127"/>
              </a:endParaRPr>
            </a:p>
            <a:p>
              <a:r>
                <a:rPr lang="en-US" altLang="ko-KR" sz="1400" dirty="0" smtClean="0">
                  <a:solidFill>
                    <a:schemeClr val="dk1"/>
                  </a:solidFill>
                  <a:ea typeface="맑은 고딕" panose="020B0503020000020004" pitchFamily="50" charset="-127"/>
                </a:rPr>
                <a:t>FROM 	Book;</a:t>
              </a:r>
              <a:endParaRPr lang="en-US" altLang="ko-KR" sz="1400" dirty="0" smtClean="0">
                <a:solidFill>
                  <a:sysClr val="windowText" lastClr="000000"/>
                </a:solidFill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27" name="내용 개체 틀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57343676"/>
                </p:ext>
              </p:extLst>
            </p:nvPr>
          </p:nvGraphicFramePr>
          <p:xfrm>
            <a:off x="569293" y="4221088"/>
            <a:ext cx="5226843" cy="11023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522684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latinLnBrk="1"/>
                        <a:r>
                          <a:rPr lang="en-US" altLang="ko-KR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(</a:t>
                        </a:r>
                        <a:r>
                          <a:rPr lang="ko-KR" altLang="en-US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질의 </a:t>
                        </a:r>
                        <a:r>
                          <a:rPr lang="en-US" altLang="ko-KR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3-1 </a:t>
                        </a:r>
                        <a:r>
                          <a:rPr lang="ko-KR" altLang="en-US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변형</a:t>
                        </a:r>
                        <a:r>
                          <a:rPr lang="en-US" altLang="ko-KR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) </a:t>
                        </a:r>
                        <a:r>
                          <a:rPr lang="ko-KR" altLang="en-US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모든 도서의 가격과 이름을 검색하시오</a:t>
                        </a:r>
                        <a:r>
                          <a:rPr lang="en-US" altLang="ko-KR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.</a:t>
                        </a:r>
                        <a:endPara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latinLnBrk="1"/>
                        <a:endParaRPr lang="en-US" altLang="ko-KR" sz="1400" dirty="0" smtClean="0">
                          <a:solidFill>
                            <a:sysClr val="windowText" lastClr="000000"/>
                          </a:solidFill>
                        </a:endParaRPr>
                      </a:p>
                      <a:p>
                        <a:r>
                          <a:rPr lang="en-US" altLang="ko-KR" sz="1400" dirty="0" smtClean="0">
                            <a:solidFill>
                              <a:schemeClr val="dk1"/>
                            </a:solidFill>
                          </a:rPr>
                          <a:t>SELECT	price, </a:t>
                        </a:r>
                        <a:r>
                          <a:rPr lang="en-US" altLang="ko-KR" sz="1400" dirty="0" err="1" smtClean="0">
                            <a:solidFill>
                              <a:schemeClr val="dk1"/>
                            </a:solidFill>
                          </a:rPr>
                          <a:t>bookname</a:t>
                        </a:r>
                        <a:endParaRPr lang="en-US" altLang="ko-KR" sz="1400" dirty="0" smtClean="0">
                          <a:solidFill>
                            <a:schemeClr val="dk1"/>
                          </a:solidFill>
                        </a:endParaRPr>
                      </a:p>
                      <a:p>
                        <a:r>
                          <a:rPr lang="en-US" altLang="ko-KR" sz="1400" dirty="0" smtClean="0">
                            <a:solidFill>
                              <a:schemeClr val="dk1"/>
                            </a:solidFill>
                          </a:rPr>
                          <a:t>FROM 	Book;</a:t>
                        </a:r>
                        <a:endParaRPr lang="en-US" altLang="ko-KR" sz="1400" dirty="0" smtClean="0">
                          <a:solidFill>
                            <a:sysClr val="windowText" lastClr="000000"/>
                          </a:solidFill>
                        </a:endParaRP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5774" y="4221089"/>
              <a:ext cx="1771464" cy="2090812"/>
            </a:xfrm>
            <a:prstGeom prst="rect">
              <a:avLst/>
            </a:prstGeom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/>
          <a:p>
            <a:pPr latinLnBrk="0"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SELECT/FROM_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서점에 어떤 도서가 있는지 알고 싶다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2498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81844" y="1844824"/>
            <a:ext cx="7279456" cy="4805843"/>
            <a:chOff x="467544" y="2042032"/>
            <a:chExt cx="7279456" cy="4805843"/>
          </a:xfrm>
        </p:grpSpPr>
        <p:sp>
          <p:nvSpPr>
            <p:cNvPr id="11" name="TextBox 10"/>
            <p:cNvSpPr txBox="1"/>
            <p:nvPr/>
          </p:nvSpPr>
          <p:spPr>
            <a:xfrm>
              <a:off x="634457" y="4811043"/>
              <a:ext cx="2497383" cy="60853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altLang="ko-KR" sz="1400" dirty="0" smtClean="0">
                  <a:solidFill>
                    <a:schemeClr val="dk1"/>
                  </a:solidFill>
                  <a:ea typeface="맑은 고딕" panose="020B0503020000020004" pitchFamily="50" charset="-127"/>
                </a:rPr>
                <a:t>SELECT	*</a:t>
              </a:r>
            </a:p>
            <a:p>
              <a:r>
                <a:rPr lang="en-US" altLang="ko-KR" sz="1400" dirty="0" smtClean="0">
                  <a:solidFill>
                    <a:schemeClr val="dk1"/>
                  </a:solidFill>
                  <a:ea typeface="맑은 고딕" panose="020B0503020000020004" pitchFamily="50" charset="-127"/>
                </a:rPr>
                <a:t>FROM	Book;</a:t>
              </a:r>
              <a:endParaRPr lang="en-US" altLang="ko-KR" sz="1400" dirty="0" smtClean="0">
                <a:solidFill>
                  <a:sysClr val="windowText" lastClr="000000"/>
                </a:solidFill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9" name="내용 개체 틀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97267567"/>
                </p:ext>
              </p:extLst>
            </p:nvPr>
          </p:nvGraphicFramePr>
          <p:xfrm>
            <a:off x="467544" y="2042032"/>
            <a:ext cx="7272808" cy="11023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727280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latinLnBrk="1"/>
                        <a:r>
                          <a:rPr lang="ko-KR" altLang="en-US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질의 </a:t>
                        </a:r>
                        <a:r>
                          <a:rPr lang="en-US" altLang="ko-KR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3-2   </a:t>
                        </a:r>
                        <a:r>
                          <a:rPr lang="ko-KR" altLang="en-US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모든 도서의 도서번호</a:t>
                        </a:r>
                        <a:r>
                          <a:rPr lang="en-US" altLang="ko-KR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,  </a:t>
                        </a:r>
                        <a:r>
                          <a:rPr lang="ko-KR" altLang="en-US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도서이름</a:t>
                        </a:r>
                        <a:r>
                          <a:rPr lang="en-US" altLang="ko-KR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, </a:t>
                        </a:r>
                        <a:r>
                          <a:rPr lang="ko-KR" altLang="en-US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출판사</a:t>
                        </a:r>
                        <a:r>
                          <a:rPr lang="en-US" altLang="ko-KR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, </a:t>
                        </a:r>
                        <a:r>
                          <a:rPr lang="ko-KR" altLang="en-US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가격을 검색하시오</a:t>
                        </a:r>
                        <a:r>
                          <a:rPr lang="en-US" altLang="ko-KR" sz="1400" baseline="0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.</a:t>
                        </a:r>
                        <a:endPara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latinLnBrk="1"/>
                        <a:endParaRPr lang="en-US" altLang="ko-KR" sz="1400" dirty="0" smtClean="0">
                          <a:solidFill>
                            <a:sysClr val="windowText" lastClr="000000"/>
                          </a:solidFill>
                        </a:endParaRPr>
                      </a:p>
                      <a:p>
                        <a:r>
                          <a:rPr lang="en-US" altLang="ko-KR" sz="1400" dirty="0" smtClean="0">
                            <a:solidFill>
                              <a:schemeClr val="dk1"/>
                            </a:solidFill>
                          </a:rPr>
                          <a:t>SELECT	</a:t>
                        </a:r>
                        <a:r>
                          <a:rPr lang="en-US" altLang="ko-KR" sz="1400" dirty="0" err="1" smtClean="0">
                            <a:solidFill>
                              <a:schemeClr val="dk1"/>
                            </a:solidFill>
                          </a:rPr>
                          <a:t>bookid</a:t>
                        </a:r>
                        <a:r>
                          <a:rPr lang="en-US" altLang="ko-KR" sz="1400" dirty="0" smtClean="0">
                            <a:solidFill>
                              <a:schemeClr val="dk1"/>
                            </a:solidFill>
                          </a:rPr>
                          <a:t>, </a:t>
                        </a:r>
                        <a:r>
                          <a:rPr lang="en-US" altLang="ko-KR" sz="1400" dirty="0" err="1" smtClean="0">
                            <a:solidFill>
                              <a:schemeClr val="dk1"/>
                            </a:solidFill>
                          </a:rPr>
                          <a:t>bookname</a:t>
                        </a:r>
                        <a:r>
                          <a:rPr lang="en-US" altLang="ko-KR" sz="1400" dirty="0" smtClean="0">
                            <a:solidFill>
                              <a:schemeClr val="dk1"/>
                            </a:solidFill>
                          </a:rPr>
                          <a:t>, publisher, price</a:t>
                        </a:r>
                      </a:p>
                      <a:p>
                        <a:r>
                          <a:rPr lang="en-US" altLang="ko-KR" sz="1400" dirty="0" smtClean="0">
                            <a:solidFill>
                              <a:schemeClr val="dk1"/>
                            </a:solidFill>
                          </a:rPr>
                          <a:t>FROM	Book;</a:t>
                        </a:r>
                        <a:endParaRPr lang="en-US" altLang="ko-KR" sz="1400" dirty="0" smtClean="0">
                          <a:solidFill>
                            <a:sysClr val="windowText" lastClr="000000"/>
                          </a:solidFill>
                        </a:endParaRP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9264" y="2615208"/>
              <a:ext cx="2957736" cy="204469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9264" y="4792588"/>
              <a:ext cx="2957736" cy="2055287"/>
            </a:xfrm>
            <a:prstGeom prst="rect">
              <a:avLst/>
            </a:prstGeom>
          </p:spPr>
        </p:pic>
      </p:grp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/>
          <a:p>
            <a:pPr latinLnBrk="0"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SELECT/FROM_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서점에 어떤 도서가 있는지 알고 싶다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3966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17525" y="4725144"/>
            <a:ext cx="6121375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 smtClean="0"/>
              <a:t>※ </a:t>
            </a:r>
            <a:r>
              <a:rPr lang="ko-KR" altLang="en-US" sz="1400" dirty="0" smtClean="0"/>
              <a:t>중복을 제거하고 싶으면 </a:t>
            </a:r>
            <a:r>
              <a:rPr lang="en-US" altLang="ko-KR" sz="1400" dirty="0" smtClean="0"/>
              <a:t>DISTINCT</a:t>
            </a:r>
            <a:r>
              <a:rPr lang="ko-KR" altLang="en-US" sz="1400" dirty="0" smtClean="0"/>
              <a:t>라는 키워드를 사용한다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pPr marL="0" indent="0">
              <a:buNone/>
            </a:pPr>
            <a:endParaRPr lang="en-US" altLang="ko-KR" sz="800" dirty="0"/>
          </a:p>
          <a:p>
            <a:pPr marL="0" indent="0">
              <a:buFont typeface="Wingdings" pitchFamily="2" charset="2"/>
              <a:buNone/>
            </a:pPr>
            <a:endParaRPr kumimoji="0" lang="en-US" altLang="ko-KR" sz="800" dirty="0" smtClean="0"/>
          </a:p>
          <a:p>
            <a:endParaRPr kumimoji="0" lang="en-US" altLang="ko-KR" dirty="0" smtClean="0"/>
          </a:p>
          <a:p>
            <a:endParaRPr kumimoji="0" lang="en-US" altLang="ko-KR" dirty="0" smtClean="0"/>
          </a:p>
          <a:p>
            <a:endParaRPr kumimoji="0" lang="en-US" altLang="ko-KR" dirty="0" smtClean="0"/>
          </a:p>
          <a:p>
            <a:endParaRPr kumimoji="0" lang="en-US" altLang="ko-KR" dirty="0" smtClean="0"/>
          </a:p>
          <a:p>
            <a:endParaRPr kumimoji="0" lang="en-US" altLang="ko-KR" dirty="0" smtClean="0"/>
          </a:p>
          <a:p>
            <a:endParaRPr kumimoji="0" lang="en-US" altLang="ko-KR" dirty="0" smtClean="0"/>
          </a:p>
          <a:p>
            <a:endParaRPr kumimoji="0" lang="en-US" altLang="ko-KR" dirty="0" smtClean="0"/>
          </a:p>
          <a:p>
            <a:endParaRPr kumimoji="0"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05535" y="5261297"/>
            <a:ext cx="2497383" cy="60853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smtClean="0">
                <a:latin typeface="+mn-ea"/>
                <a:ea typeface="+mn-ea"/>
              </a:rPr>
              <a:t>SELECT	DISTINCT publisher</a:t>
            </a:r>
          </a:p>
          <a:p>
            <a:r>
              <a:rPr lang="en-US" altLang="ko-KR" sz="1400" dirty="0" smtClean="0">
                <a:latin typeface="+mn-ea"/>
                <a:ea typeface="+mn-ea"/>
              </a:rPr>
              <a:t>FROM	Book;</a:t>
            </a:r>
            <a:endParaRPr lang="en-US" altLang="ko-KR" sz="1400" dirty="0" smtClean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aphicFrame>
        <p:nvGraphicFramePr>
          <p:cNvPr id="9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9895208"/>
              </p:ext>
            </p:extLst>
          </p:nvPr>
        </p:nvGraphicFramePr>
        <p:xfrm>
          <a:off x="569293" y="1844824"/>
          <a:ext cx="727280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 테이블에 있는 모든 출판사를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publisher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	Book;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/>
          <a:p>
            <a:pPr latinLnBrk="0"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SELECT/FROM_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서점에 어떤 도서가 있는지 알고 싶다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2276872"/>
            <a:ext cx="944435" cy="23400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4981153"/>
            <a:ext cx="945423" cy="154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6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574744"/>
              </p:ext>
            </p:extLst>
          </p:nvPr>
        </p:nvGraphicFramePr>
        <p:xfrm>
          <a:off x="949053" y="2452483"/>
          <a:ext cx="7229376" cy="2298954"/>
        </p:xfrm>
        <a:graphic>
          <a:graphicData uri="http://schemas.openxmlformats.org/drawingml/2006/table">
            <a:tbl>
              <a:tblPr/>
              <a:tblGrid>
                <a:gridCol w="104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8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8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술어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연산자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비교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=, &lt;&gt;, &lt;, &lt;=, &gt;, &gt;=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price &lt; 20000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범위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BETWEEN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price BETWEEN 10000 AND 20000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집합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IN, NOT IN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price IN (10000, 20000, 30000)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패턴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LIKE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bookname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LIKE '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축구의 역사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 NULL, IS NOT NULL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price IS NULL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복합조건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AND, OR, NOT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(price &lt; 20000) AND 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bookname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LIKE '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축구의 역사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')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27584" y="213524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3-5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WHERE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절에 조건으로 사용할 수 있는 술어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 smtClean="0">
                <a:solidFill>
                  <a:schemeClr val="tx2"/>
                </a:solidFill>
              </a:rPr>
              <a:t>WHERE </a:t>
            </a:r>
            <a:r>
              <a:rPr kumimoji="0" lang="ko-KR" altLang="en-US" sz="2000" dirty="0">
                <a:solidFill>
                  <a:schemeClr val="tx2"/>
                </a:solidFill>
              </a:rPr>
              <a:t>조건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가격이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20,000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원 미만인 도서가 무엇인지 알고 싶다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755576" y="1783755"/>
            <a:ext cx="8064896" cy="5651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비교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  <a:buNone/>
            </a:pPr>
            <a:endParaRPr lang="en-US" altLang="ko-KR" dirty="0" smtClean="0"/>
          </a:p>
          <a:p>
            <a:pPr>
              <a:lnSpc>
                <a:spcPct val="100000"/>
              </a:lnSpc>
              <a:buNone/>
            </a:pPr>
            <a:endParaRPr lang="en-US" altLang="ko-KR" dirty="0" smtClean="0"/>
          </a:p>
        </p:txBody>
      </p:sp>
      <p:graphicFrame>
        <p:nvGraphicFramePr>
          <p:cNvPr id="10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5643014"/>
              </p:ext>
            </p:extLst>
          </p:nvPr>
        </p:nvGraphicFramePr>
        <p:xfrm>
          <a:off x="929333" y="2420888"/>
          <a:ext cx="7272808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가격이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20,000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 미만인 도서를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*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	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WHERE	price &lt; 20000;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 smtClean="0">
                <a:solidFill>
                  <a:schemeClr val="tx2"/>
                </a:solidFill>
              </a:rPr>
              <a:t>WHERE </a:t>
            </a:r>
            <a:r>
              <a:rPr kumimoji="0" lang="ko-KR" altLang="en-US" sz="2000" dirty="0">
                <a:solidFill>
                  <a:schemeClr val="tx2"/>
                </a:solidFill>
              </a:rPr>
              <a:t>조건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가격이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20,000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원 미만인 도서가 무엇인지 알고 싶다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3068960"/>
            <a:ext cx="3676433" cy="186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41500"/>
            <a:ext cx="8064896" cy="495585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범위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sz="1400" dirty="0" smtClean="0"/>
              <a:t>※ BETWEEN</a:t>
            </a:r>
            <a:r>
              <a:rPr lang="ko-KR" altLang="en-US" sz="1400" dirty="0" smtClean="0"/>
              <a:t>은 논리 연산자인 </a:t>
            </a:r>
            <a:r>
              <a:rPr lang="en-US" altLang="ko-KR" sz="1400" dirty="0" smtClean="0"/>
              <a:t>AND</a:t>
            </a:r>
            <a:r>
              <a:rPr lang="ko-KR" altLang="en-US" sz="1400" dirty="0" smtClean="0"/>
              <a:t>를 사용할 수 있다</a:t>
            </a:r>
            <a:r>
              <a:rPr lang="en-US" altLang="ko-KR" sz="1400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8834116"/>
              </p:ext>
            </p:extLst>
          </p:nvPr>
        </p:nvGraphicFramePr>
        <p:xfrm>
          <a:off x="569293" y="2234565"/>
          <a:ext cx="7272808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3-5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가격이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10,000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 이상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20,000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이하인 도서를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*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	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WHERE	price BETWEEN 10000 AND 20000;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34457" y="4816624"/>
            <a:ext cx="2497383" cy="60853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 smtClean="0">
                <a:latin typeface="+mn-ea"/>
                <a:ea typeface="맑은 고딕" panose="020B0503020000020004" pitchFamily="50" charset="-127"/>
              </a:rPr>
              <a:t>SELECT	*</a:t>
            </a:r>
          </a:p>
          <a:p>
            <a:r>
              <a:rPr lang="en-US" altLang="ko-KR" sz="1400" dirty="0" smtClean="0">
                <a:latin typeface="+mn-ea"/>
                <a:ea typeface="맑은 고딕" panose="020B0503020000020004" pitchFamily="50" charset="-127"/>
              </a:rPr>
              <a:t>FROM	Book</a:t>
            </a:r>
          </a:p>
          <a:p>
            <a:r>
              <a:rPr lang="en-US" altLang="ko-KR" sz="1400" dirty="0" smtClean="0">
                <a:latin typeface="+mn-ea"/>
                <a:ea typeface="맑은 고딕" panose="020B0503020000020004" pitchFamily="50" charset="-127"/>
              </a:rPr>
              <a:t>WHERE	price &gt;= 10000 AND price &lt;= 20000;</a:t>
            </a:r>
            <a:endParaRPr lang="en-US" altLang="ko-KR" sz="1400" dirty="0" smtClean="0">
              <a:solidFill>
                <a:sysClr val="windowText" lastClr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 smtClean="0">
                <a:solidFill>
                  <a:schemeClr val="tx2"/>
                </a:solidFill>
              </a:rPr>
              <a:t>WHERE </a:t>
            </a:r>
            <a:r>
              <a:rPr kumimoji="0" lang="ko-KR" altLang="en-US" sz="2000" dirty="0">
                <a:solidFill>
                  <a:schemeClr val="tx2"/>
                </a:solidFill>
              </a:rPr>
              <a:t>조건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가격이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20,000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원 미만인 도서가 무엇인지 알고 싶다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708921"/>
            <a:ext cx="3472094" cy="115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5" y="4633737"/>
            <a:ext cx="3456384" cy="1153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39552" y="1085503"/>
            <a:ext cx="8064896" cy="547260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0" indent="-2540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SQL</a:t>
            </a:r>
            <a:r>
              <a:rPr kumimoji="0" lang="ko-KR" altLang="en-US" sz="1800" b="1" dirty="0">
                <a:solidFill>
                  <a:srgbClr val="393939"/>
                </a:solidFill>
                <a:latin typeface="+mn-ea"/>
              </a:rPr>
              <a:t>의 개념과 주요 명령어를 알아본다</a:t>
            </a: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.</a:t>
            </a:r>
          </a:p>
          <a:p>
            <a:pPr marL="254000" indent="-2540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SELECT </a:t>
            </a:r>
            <a:r>
              <a:rPr kumimoji="0" lang="ko-KR" altLang="en-US" sz="1800" b="1" dirty="0">
                <a:solidFill>
                  <a:srgbClr val="393939"/>
                </a:solidFill>
                <a:latin typeface="+mn-ea"/>
              </a:rPr>
              <a:t>문을 이용하여 질의를 처리하는 방법을 알아본다</a:t>
            </a: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.</a:t>
            </a:r>
          </a:p>
          <a:p>
            <a:pPr marL="254000" indent="-2540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kumimoji="0" lang="ko-KR" altLang="en-US" sz="1800" b="1" dirty="0">
                <a:solidFill>
                  <a:srgbClr val="393939"/>
                </a:solidFill>
                <a:latin typeface="+mn-ea"/>
              </a:rPr>
              <a:t>집계 함수와 </a:t>
            </a: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GROUP BY </a:t>
            </a:r>
            <a:r>
              <a:rPr kumimoji="0" lang="ko-KR" altLang="en-US" sz="1800" b="1" dirty="0">
                <a:solidFill>
                  <a:srgbClr val="393939"/>
                </a:solidFill>
                <a:latin typeface="+mn-ea"/>
              </a:rPr>
              <a:t>문을 이용하여 질의를 처리하는 방법을 알아본다</a:t>
            </a: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.</a:t>
            </a:r>
          </a:p>
          <a:p>
            <a:pPr marL="254000" indent="-2540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kumimoji="0" lang="ko-KR" altLang="en-US" sz="1800" b="1" dirty="0">
                <a:solidFill>
                  <a:srgbClr val="393939"/>
                </a:solidFill>
                <a:latin typeface="+mn-ea"/>
              </a:rPr>
              <a:t>두 개 이상의 테이블을 조회하여 질의를 처리하는 방법을 알아본다</a:t>
            </a: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.</a:t>
            </a:r>
          </a:p>
          <a:p>
            <a:pPr marL="254000" indent="-2540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DDL</a:t>
            </a:r>
            <a:r>
              <a:rPr kumimoji="0" lang="ko-KR" altLang="en-US" sz="1800" b="1" dirty="0">
                <a:solidFill>
                  <a:srgbClr val="393939"/>
                </a:solidFill>
                <a:latin typeface="+mn-ea"/>
              </a:rPr>
              <a:t>로 테이블의 구조를 정의하고 변경하는 방법을 알아본다</a:t>
            </a: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.</a:t>
            </a:r>
          </a:p>
          <a:p>
            <a:pPr marL="254000" indent="-2540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DML</a:t>
            </a:r>
            <a:r>
              <a:rPr kumimoji="0" lang="ko-KR" altLang="en-US" sz="1800" b="1" dirty="0">
                <a:solidFill>
                  <a:srgbClr val="393939"/>
                </a:solidFill>
                <a:latin typeface="+mn-ea"/>
              </a:rPr>
              <a:t>로 데이터를 삽입</a:t>
            </a: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, </a:t>
            </a:r>
            <a:r>
              <a:rPr kumimoji="0" lang="ko-KR" altLang="en-US" sz="1800" b="1" dirty="0">
                <a:solidFill>
                  <a:srgbClr val="393939"/>
                </a:solidFill>
                <a:latin typeface="+mn-ea"/>
              </a:rPr>
              <a:t>수정</a:t>
            </a: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, </a:t>
            </a:r>
            <a:r>
              <a:rPr kumimoji="0" lang="ko-KR" altLang="en-US" sz="1800" b="1" dirty="0">
                <a:solidFill>
                  <a:srgbClr val="393939"/>
                </a:solidFill>
                <a:latin typeface="+mn-ea"/>
              </a:rPr>
              <a:t>삭제하는 방법을 알아본다</a:t>
            </a:r>
            <a:r>
              <a:rPr kumimoji="0" lang="en-US" altLang="ko-KR" sz="1800" b="1" dirty="0">
                <a:solidFill>
                  <a:srgbClr val="393939"/>
                </a:solidFill>
                <a:latin typeface="+mn-ea"/>
              </a:rPr>
              <a:t>.</a:t>
            </a:r>
            <a:endParaRPr kumimoji="0" lang="ko-KR" altLang="en-US" sz="1800" b="1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31603"/>
            <a:ext cx="8064896" cy="4540597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집합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sz="1400" dirty="0" smtClean="0"/>
              <a:t>※ </a:t>
            </a:r>
            <a:r>
              <a:rPr lang="ko-KR" altLang="en-US" sz="1400" dirty="0" smtClean="0"/>
              <a:t>출판사가 ‘</a:t>
            </a:r>
            <a:r>
              <a:rPr lang="ko-KR" altLang="en-US" sz="1400" dirty="0" err="1" smtClean="0"/>
              <a:t>굿스포츠</a:t>
            </a:r>
            <a:r>
              <a:rPr lang="ko-KR" altLang="en-US" sz="1400" dirty="0" smtClean="0"/>
              <a:t>’ 혹은 ‘대한미디어’가 아닌 도서를 검색하시오</a:t>
            </a:r>
            <a:r>
              <a:rPr lang="en-US" altLang="ko-KR" sz="140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9818396"/>
              </p:ext>
            </p:extLst>
          </p:nvPr>
        </p:nvGraphicFramePr>
        <p:xfrm>
          <a:off x="569292" y="2224668"/>
          <a:ext cx="8206408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6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3-6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출판사가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굿스포츠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혹은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대한미디어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 도서를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*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	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WHERE	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publisher IN ('</a:t>
                      </a:r>
                      <a:r>
                        <a:rPr lang="ko-KR" altLang="en-US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굿스포츠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', '</a:t>
                      </a:r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대한미디어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');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34457" y="4806727"/>
            <a:ext cx="2497383" cy="60853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 smtClean="0">
                <a:latin typeface="+mn-ea"/>
                <a:ea typeface="맑은 고딕" panose="020B0503020000020004" pitchFamily="50" charset="-127"/>
              </a:rPr>
              <a:t>SELECT	*</a:t>
            </a:r>
          </a:p>
          <a:p>
            <a:r>
              <a:rPr lang="en-US" altLang="ko-KR" sz="1400" dirty="0" smtClean="0">
                <a:latin typeface="+mn-ea"/>
                <a:ea typeface="맑은 고딕" panose="020B0503020000020004" pitchFamily="50" charset="-127"/>
              </a:rPr>
              <a:t>FROM	Book</a:t>
            </a:r>
          </a:p>
          <a:p>
            <a:r>
              <a:rPr lang="en-US" altLang="ko-KR" sz="1400" dirty="0" smtClean="0">
                <a:latin typeface="+mn-ea"/>
                <a:ea typeface="맑은 고딕" panose="020B0503020000020004" pitchFamily="50" charset="-127"/>
              </a:rPr>
              <a:t>WHERE	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publisher NOT IN ('</a:t>
            </a:r>
            <a:r>
              <a:rPr lang="ko-KR" altLang="en-US" sz="1400" dirty="0" err="1" smtClean="0">
                <a:ea typeface="맑은 고딕" panose="020B0503020000020004" pitchFamily="50" charset="-127"/>
              </a:rPr>
              <a:t>굿스포츠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', '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대한미디어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');</a:t>
            </a:r>
            <a:endParaRPr lang="en-US" altLang="ko-KR" sz="1400" dirty="0" smtClean="0">
              <a:solidFill>
                <a:sysClr val="windowText" lastClr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 smtClean="0">
                <a:solidFill>
                  <a:schemeClr val="tx2"/>
                </a:solidFill>
              </a:rPr>
              <a:t>WHERE </a:t>
            </a:r>
            <a:r>
              <a:rPr kumimoji="0" lang="ko-KR" altLang="en-US" sz="2000" dirty="0">
                <a:solidFill>
                  <a:schemeClr val="tx2"/>
                </a:solidFill>
              </a:rPr>
              <a:t>조건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가격이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20,000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원 미만인 도서가 무엇인지 알고 싶다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708920"/>
            <a:ext cx="3240360" cy="13588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4797152"/>
            <a:ext cx="3168352" cy="1245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44303"/>
            <a:ext cx="8064896" cy="509706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패턴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1404597"/>
              </p:ext>
            </p:extLst>
          </p:nvPr>
        </p:nvGraphicFramePr>
        <p:xfrm>
          <a:off x="568127" y="2237368"/>
          <a:ext cx="7387083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7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3-7   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축구의 역사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출간한 출판사를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, publisher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	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WHERE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LIKE '</a:t>
                      </a:r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축구의 역사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';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5245593"/>
              </p:ext>
            </p:extLst>
          </p:nvPr>
        </p:nvGraphicFramePr>
        <p:xfrm>
          <a:off x="568127" y="4472280"/>
          <a:ext cx="7387083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7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3-8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도서이름에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축구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 포함된 출판사를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, publisher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	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WHERE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LIKE '%</a:t>
                      </a:r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축구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%';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 smtClean="0">
                <a:solidFill>
                  <a:schemeClr val="tx2"/>
                </a:solidFill>
              </a:rPr>
              <a:t>WHERE </a:t>
            </a:r>
            <a:r>
              <a:rPr kumimoji="0" lang="ko-KR" altLang="en-US" sz="2000" dirty="0">
                <a:solidFill>
                  <a:schemeClr val="tx2"/>
                </a:solidFill>
              </a:rPr>
              <a:t>조건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가격이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20,000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원 미만인 도서가 무엇인지 알고 싶다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2852936"/>
            <a:ext cx="1512168" cy="4431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5013176"/>
            <a:ext cx="1925191" cy="859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4077347"/>
              </p:ext>
            </p:extLst>
          </p:nvPr>
        </p:nvGraphicFramePr>
        <p:xfrm>
          <a:off x="593701" y="1835021"/>
          <a:ext cx="7272808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3-9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도서이름의 왼쪽 두 번째 위치에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라는 문자열을 갖는 도서를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*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	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WHERE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LIKE '_</a:t>
                      </a:r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구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%';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72878"/>
              </p:ext>
            </p:extLst>
          </p:nvPr>
        </p:nvGraphicFramePr>
        <p:xfrm>
          <a:off x="582984" y="4410796"/>
          <a:ext cx="7229376" cy="1970532"/>
        </p:xfrm>
        <a:graphic>
          <a:graphicData uri="http://schemas.openxmlformats.org/drawingml/2006/table">
            <a:tbl>
              <a:tblPr/>
              <a:tblGrid>
                <a:gridCol w="104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3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8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와일드 문자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의미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 예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문자열을 연결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‘골프 ’ 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 ‘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바이블’ 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‘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골프 바이블’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%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 이상의 문자열과 일치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%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축구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%’ :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축구를 포함하는 문자열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 ]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개의 문자와 일치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[0-5]%’ : 0-5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사이 숫자로 시작하는 문자열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[^]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개의 문자와 불일치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[^0-5]%’ : 0-5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사이 숫자로 시작하지 않는 문자열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특정 위치의 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개의 문자와 일치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구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%’ :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두 번째 위치에 ‘구’가 들어가는 문자열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05644" y="407707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3-6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와일드 문자의 종류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 smtClean="0">
                <a:solidFill>
                  <a:schemeClr val="tx2"/>
                </a:solidFill>
              </a:rPr>
              <a:t>WHERE </a:t>
            </a:r>
            <a:r>
              <a:rPr kumimoji="0" lang="ko-KR" altLang="en-US" sz="2000" dirty="0">
                <a:solidFill>
                  <a:schemeClr val="tx2"/>
                </a:solidFill>
              </a:rPr>
              <a:t>조건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가격이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20,000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원 미만인 도서가 무엇인지 알고 싶다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492896"/>
            <a:ext cx="3169915" cy="134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6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44303"/>
            <a:ext cx="8064896" cy="5025057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복합조건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7800356"/>
              </p:ext>
            </p:extLst>
          </p:nvPr>
        </p:nvGraphicFramePr>
        <p:xfrm>
          <a:off x="593329" y="2237368"/>
          <a:ext cx="7941071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1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3-10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축구에 관한 도서 중 가격이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20,000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 이상인 도서를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*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	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WHERE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LIKE '%</a:t>
                      </a:r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축구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%' AND price &gt;= 20000;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7393616"/>
              </p:ext>
            </p:extLst>
          </p:nvPr>
        </p:nvGraphicFramePr>
        <p:xfrm>
          <a:off x="593329" y="4472280"/>
          <a:ext cx="7953771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3-11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출판사가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굿스포츠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혹은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대한미디어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 도서를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*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	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WHERE	</a:t>
                      </a:r>
                      <a:r>
                        <a:rPr lang="en-US" altLang="ko-KR" sz="1400" spc="-100" baseline="0" dirty="0" smtClean="0">
                          <a:solidFill>
                            <a:schemeClr val="dk1"/>
                          </a:solidFill>
                          <a:latin typeface="+mn-ea"/>
                        </a:rPr>
                        <a:t>publisher='</a:t>
                      </a:r>
                      <a:r>
                        <a:rPr lang="ko-KR" altLang="en-US" sz="1400" spc="-100" baseline="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굿스포츠</a:t>
                      </a:r>
                      <a:r>
                        <a:rPr lang="en-US" altLang="ko-KR" sz="1400" spc="-100" baseline="0" dirty="0" smtClean="0">
                          <a:solidFill>
                            <a:schemeClr val="dk1"/>
                          </a:solidFill>
                          <a:latin typeface="+mn-ea"/>
                        </a:rPr>
                        <a:t>'  OR  publisher='</a:t>
                      </a:r>
                      <a:r>
                        <a:rPr lang="ko-KR" altLang="en-US" sz="1400" spc="-100" baseline="0" dirty="0" smtClean="0">
                          <a:solidFill>
                            <a:schemeClr val="dk1"/>
                          </a:solidFill>
                          <a:latin typeface="+mn-ea"/>
                        </a:rPr>
                        <a:t>대한미디어</a:t>
                      </a:r>
                      <a:r>
                        <a:rPr lang="en-US" altLang="ko-KR" sz="1400" spc="-100" baseline="0" dirty="0" smtClean="0">
                          <a:solidFill>
                            <a:schemeClr val="dk1"/>
                          </a:solidFill>
                        </a:rPr>
                        <a:t>';</a:t>
                      </a:r>
                      <a:endParaRPr lang="en-US" altLang="ko-KR" sz="1400" spc="-100" baseline="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 smtClean="0">
                <a:solidFill>
                  <a:schemeClr val="tx2"/>
                </a:solidFill>
              </a:rPr>
              <a:t>WHERE </a:t>
            </a:r>
            <a:r>
              <a:rPr kumimoji="0" lang="ko-KR" altLang="en-US" sz="2000" dirty="0">
                <a:solidFill>
                  <a:schemeClr val="tx2"/>
                </a:solidFill>
              </a:rPr>
              <a:t>조건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가격이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20,000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원 미만인 도서가 무엇인지 알고 싶다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3645024"/>
            <a:ext cx="3204706" cy="576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5085184"/>
            <a:ext cx="3386417" cy="1401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8710463"/>
              </p:ext>
            </p:extLst>
          </p:nvPr>
        </p:nvGraphicFramePr>
        <p:xfrm>
          <a:off x="569293" y="1844824"/>
          <a:ext cx="7272808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3-12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도서를 이름순으로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*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	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ORDER BY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ORDER BY_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도서를 이름순으로 보고 싶다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20888"/>
            <a:ext cx="3349749" cy="2290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6513356"/>
              </p:ext>
            </p:extLst>
          </p:nvPr>
        </p:nvGraphicFramePr>
        <p:xfrm>
          <a:off x="569293" y="1843876"/>
          <a:ext cx="7272808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3-13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도서를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가격순으로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검색하고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가격이 같으면 이름순으로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*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	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ORDER BY	price,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; 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ORDER BY_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도서를 이름순으로 보고 싶다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2420888"/>
            <a:ext cx="3622923" cy="24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2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1260731"/>
              </p:ext>
            </p:extLst>
          </p:nvPr>
        </p:nvGraphicFramePr>
        <p:xfrm>
          <a:off x="569293" y="1816943"/>
          <a:ext cx="7272808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3-14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도서를 가격의 내림차순으로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만약 가격이 같다면 출판사의 오름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차순으로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검색한다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  *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	  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ORDER BY	  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price DESC, publisher ASC;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ORDER BY_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도서를 이름순으로 보고 싶다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645024"/>
            <a:ext cx="3662164" cy="25205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집계 </a:t>
            </a:r>
            <a:r>
              <a:rPr lang="ko-KR" altLang="en-US" dirty="0"/>
              <a:t>함수와 </a:t>
            </a:r>
            <a:r>
              <a:rPr lang="en-US" altLang="ko-KR" dirty="0"/>
              <a:t>GROUP BY </a:t>
            </a:r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416744" y="1637308"/>
            <a:ext cx="8064896" cy="4744020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z="1400" dirty="0" smtClean="0"/>
              <a:t>※  </a:t>
            </a:r>
            <a:r>
              <a:rPr lang="ko-KR" altLang="en-US" sz="1400" dirty="0" smtClean="0"/>
              <a:t>의미 있는 열 이름을 출력하고 싶으면 속성이름의 별칭을 지칭하는 </a:t>
            </a:r>
            <a:r>
              <a:rPr lang="en-US" altLang="ko-KR" sz="1400" dirty="0" smtClean="0"/>
              <a:t>AS </a:t>
            </a:r>
            <a:r>
              <a:rPr lang="ko-KR" altLang="en-US" sz="1400" dirty="0" smtClean="0"/>
              <a:t>키워드를 사용하여 </a:t>
            </a:r>
            <a:endParaRPr lang="en-US" altLang="ko-KR" sz="1400" dirty="0" smtClean="0"/>
          </a:p>
          <a:p>
            <a:pPr>
              <a:buNone/>
            </a:pPr>
            <a:r>
              <a:rPr lang="ko-KR" altLang="en-US" sz="1400" dirty="0" smtClean="0"/>
              <a:t>    열 이름을 부여한다</a:t>
            </a:r>
            <a:r>
              <a:rPr lang="en-US" altLang="ko-KR" sz="140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1325943"/>
              </p:ext>
            </p:extLst>
          </p:nvPr>
        </p:nvGraphicFramePr>
        <p:xfrm>
          <a:off x="590501" y="1820565"/>
          <a:ext cx="7459091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3-15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고객이 주문한 도서의 총 판매액을 구하시오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SUM(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saleprice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) 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	Orders;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76784" y="4452392"/>
            <a:ext cx="3001439" cy="60853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 smtClean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</a:rPr>
              <a:t>SELECT	SUM(</a:t>
            </a:r>
            <a:r>
              <a:rPr lang="en-US" altLang="ko-KR" sz="1400" dirty="0" err="1" smtClean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</a:rPr>
              <a:t>saleprice</a:t>
            </a:r>
            <a:r>
              <a:rPr lang="en-US" altLang="ko-KR" sz="1400" dirty="0" smtClean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</a:rPr>
              <a:t>) AS </a:t>
            </a:r>
            <a:r>
              <a:rPr lang="ko-KR" altLang="en-US" sz="1400" dirty="0" err="1" smtClean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</a:rPr>
              <a:t>총매출</a:t>
            </a:r>
            <a:endParaRPr lang="en-US" altLang="ko-KR" sz="1400" dirty="0" smtClean="0">
              <a:solidFill>
                <a:schemeClr val="dk1"/>
              </a:solidFill>
              <a:latin typeface="+mn-ea"/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</a:rPr>
              <a:t>FROM	Orders;</a:t>
            </a:r>
            <a:endParaRPr lang="en-US" altLang="ko-KR" sz="1400" dirty="0" smtClean="0">
              <a:solidFill>
                <a:sysClr val="windowText" lastClr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집계 함수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도서 판매액의 합계를 알고 싶다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2348880"/>
            <a:ext cx="1239287" cy="5815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4509120"/>
            <a:ext cx="671512" cy="633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집계 함수와 </a:t>
            </a:r>
            <a:r>
              <a:rPr lang="en-US" altLang="ko-KR" dirty="0"/>
              <a:t>GROUP BY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5017659"/>
              </p:ext>
            </p:extLst>
          </p:nvPr>
        </p:nvGraphicFramePr>
        <p:xfrm>
          <a:off x="582960" y="1837452"/>
          <a:ext cx="7459091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3-16   2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김연아 고객이 주문한 도서의 총 판매액을 구하시오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SUM(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saleprice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) AS </a:t>
                      </a:r>
                      <a:r>
                        <a:rPr lang="ko-KR" altLang="en-US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총매출</a:t>
                      </a:r>
                      <a:endParaRPr lang="ko-KR" altLang="en-US" sz="1400" dirty="0" smtClean="0">
                        <a:solidFill>
                          <a:schemeClr val="dk1"/>
                        </a:solidFill>
                        <a:latin typeface="+mn-ea"/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	Orders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WHERE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=2;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5085708"/>
              </p:ext>
            </p:extLst>
          </p:nvPr>
        </p:nvGraphicFramePr>
        <p:xfrm>
          <a:off x="572269" y="3834100"/>
          <a:ext cx="7459091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3-17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고객이 주문한 도서의 총 판매액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평균값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최저가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최고가를 구하시오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SUM(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saleprice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) AS Total,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           	AVG(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saleprice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) AS Average,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           	MIN(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saleprice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) AS Minimum,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           	MAX(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saleprice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) AS Maximum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    	Orders;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집계 함수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도서 판매액의 합계를 알고 싶다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2276872"/>
            <a:ext cx="1067941" cy="6165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365104"/>
            <a:ext cx="3470523" cy="571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집계 함수와 </a:t>
            </a:r>
            <a:r>
              <a:rPr lang="en-US" altLang="ko-KR" dirty="0"/>
              <a:t>GROUP BY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9552316"/>
              </p:ext>
            </p:extLst>
          </p:nvPr>
        </p:nvGraphicFramePr>
        <p:xfrm>
          <a:off x="577652" y="1832824"/>
          <a:ext cx="7459091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3-18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마당서점의 도서 판매 건수를 구하시오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COUNT(*)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    </a:t>
                      </a:r>
                      <a:r>
                        <a:rPr lang="en-US" altLang="ko-KR" sz="800" dirty="0" smtClean="0">
                          <a:solidFill>
                            <a:schemeClr val="dk1"/>
                          </a:solidFill>
                        </a:rPr>
                        <a:t> 	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Orders;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145567"/>
              </p:ext>
            </p:extLst>
          </p:nvPr>
        </p:nvGraphicFramePr>
        <p:xfrm>
          <a:off x="577652" y="4110764"/>
          <a:ext cx="7373392" cy="1970532"/>
        </p:xfrm>
        <a:graphic>
          <a:graphicData uri="http://schemas.openxmlformats.org/drawingml/2006/table">
            <a:tbl>
              <a:tblPr/>
              <a:tblGrid>
                <a:gridCol w="1069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8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집계 함수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문법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 예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SUM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SUM([ALL | DISTINCT]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속성이름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SUM(price)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AVG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AVG([ALL | DISTINCT]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속성이름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AVG(price)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COUNT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COUNT({[[ALL | DISTINCT]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속성이름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 | *})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COUNT(*)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MAX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MAX([ALL | DISTINCT]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속성이름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MAX(price)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MIN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MIN([ALL | DISTINCT]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속성이름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MIN(price)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19919" y="3777040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3-7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집계 함수의 종류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집계 함수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도서 판매액의 합계를 알고 싶다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2348880"/>
            <a:ext cx="1267606" cy="595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1560" y="1871768"/>
            <a:ext cx="4953600" cy="61908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01. SQL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학습을 위한 준비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475656" y="2780928"/>
            <a:ext cx="6840760" cy="25595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마당서점의 데이터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마당서점 데이터베이스의 사용자들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MySQL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샘플 데이터 설치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집계 함수와 </a:t>
            </a:r>
            <a:r>
              <a:rPr lang="en-US" altLang="ko-KR" dirty="0"/>
              <a:t>GROUP BY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7117450"/>
              </p:ext>
            </p:extLst>
          </p:nvPr>
        </p:nvGraphicFramePr>
        <p:xfrm>
          <a:off x="586309" y="1840260"/>
          <a:ext cx="7459091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3-19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고객별로 주문한 도서의 총 수량과 총 판매액을 구하시오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, COUNT(*) AS </a:t>
                      </a:r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도서수량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, SUM(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saleprice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) AS </a:t>
                      </a:r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총액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       Orders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GROUP BY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577503" y="609329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3-18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GROUP BY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절의 수행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pic>
        <p:nvPicPr>
          <p:cNvPr id="20481" name="_x977191624" descr="EMB000024782fa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92" y="3797131"/>
            <a:ext cx="5816263" cy="201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GROUP BY_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어느 고객이 얼마나 주문했는지 알고 싶다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2420888"/>
            <a:ext cx="2376588" cy="1152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집계 함수와 </a:t>
            </a:r>
            <a:r>
              <a:rPr lang="en-US" altLang="ko-KR" dirty="0"/>
              <a:t>GROUP BY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9877112"/>
              </p:ext>
            </p:extLst>
          </p:nvPr>
        </p:nvGraphicFramePr>
        <p:xfrm>
          <a:off x="577652" y="1833176"/>
          <a:ext cx="745909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3-20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가격이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8,000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 이상인 도서를 구매한 고객에 대하여 고객별 주문 도서의 총 수량을 구하시오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두 권 이상 구매한 고객만 구한다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  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, COUNT(*) AS </a:t>
                      </a:r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도서수량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	   Orders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WHERE   	  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saleprice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&gt;= 8000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GROUP BY	  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custid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  <a:latin typeface="+mn-ea"/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HAVING   	   count(*) &gt;= 2;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GROUP BY_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어느 고객이 얼마나 주문했는지 알고 싶다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2564904"/>
            <a:ext cx="2080444" cy="9239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집계 함수와 </a:t>
            </a:r>
            <a:r>
              <a:rPr lang="en-US" altLang="ko-KR" dirty="0"/>
              <a:t>GROUP BY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984138"/>
              </p:ext>
            </p:extLst>
          </p:nvPr>
        </p:nvGraphicFramePr>
        <p:xfrm>
          <a:off x="467544" y="1610446"/>
          <a:ext cx="8352928" cy="4618482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6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8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문법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주의사항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GROUP BY &lt;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GROUP BY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투플을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그룹으로 묶은 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SELECT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절에는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GROUP BY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에서 사용한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과 집계함수만 나올 수 있음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buFont typeface="Wingdings" pitchFamily="2" charset="2"/>
                        <a:buChar char="§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맞는 예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SELECT         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custid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SUM(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saleprice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FROM          Orders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GROUP BY    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custid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틀린 예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SELECT         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bookid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SUM(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saleprice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/* SELECT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절에 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bookid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속성이 올 수 없다 *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FROM          Orders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GROUP BY    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custid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HAVING &lt;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검색조건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WHERE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절과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HAVING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절이 같이 포함된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SQL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문은 검색조건이 모호해질 수 있음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HAVING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절은 ① 반드시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GROUP BY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절과 같이 작성해야 하고 ②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WHERE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절보다 뒤에 나와야 함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그리고 ③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검색조건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에는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SUM, AVG, MAX, MIN, COUNT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와 같은 집계함수가 와야 함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맞는 예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SELECT         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custid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COUNT(*) AS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도서수량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FROM          Orders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WHERE         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saleprice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＞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 8000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GROUP  BY    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custid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HAVING        COUNT(*)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＞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 2;</a:t>
                      </a:r>
                    </a:p>
                    <a:p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틀린 예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SELECT          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custid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COUNT(*) AS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도서수량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FROM           Orders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HAVING        COUNT(*)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＞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 2 /*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순서가 틀렸다 *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WHERE          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saleprice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＞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 8000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GROUP BY      </a:t>
                      </a:r>
                      <a:r>
                        <a:rPr lang="en-US" altLang="ko-KR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custid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67544" y="1268760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3-8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GROUP BY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와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HAVING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절의 문법과 주의사항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ko-KR" altLang="en-US"/>
              <a:t>연습문제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8F8B7-A86E-4AC0-A5D7-AB02160CAC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/>
              <a:t>마당서점의 고객이 요구하는 다음 질문에 대해 </a:t>
            </a:r>
            <a:r>
              <a:rPr lang="en-US" altLang="ko-KR" dirty="0"/>
              <a:t>SQL </a:t>
            </a:r>
            <a:r>
              <a:rPr lang="ko-KR" altLang="en-US" dirty="0"/>
              <a:t>문을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pPr marL="104775" lvl="1" indent="0">
              <a:buNone/>
            </a:pPr>
            <a:r>
              <a:rPr lang="en-US" altLang="ko-KR" dirty="0"/>
              <a:t>  (1) </a:t>
            </a:r>
            <a:r>
              <a:rPr lang="ko-KR" altLang="en-US" dirty="0"/>
              <a:t>도서번호가 </a:t>
            </a:r>
            <a:r>
              <a:rPr lang="en-US" altLang="ko-KR" dirty="0"/>
              <a:t>1</a:t>
            </a:r>
            <a:r>
              <a:rPr lang="ko-KR" altLang="en-US" dirty="0"/>
              <a:t>인 도서의 이름</a:t>
            </a:r>
          </a:p>
          <a:p>
            <a:pPr marL="104775" lvl="1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(2) </a:t>
            </a:r>
            <a:r>
              <a:rPr lang="ko-KR" altLang="en-US" dirty="0"/>
              <a:t>가격이 </a:t>
            </a:r>
            <a:r>
              <a:rPr lang="en-US" altLang="ko-KR" dirty="0"/>
              <a:t>20,000</a:t>
            </a:r>
            <a:r>
              <a:rPr lang="ko-KR" altLang="en-US" dirty="0"/>
              <a:t>원 이상인 도서의 이름</a:t>
            </a:r>
          </a:p>
          <a:p>
            <a:pPr marL="104775" lvl="1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(3) </a:t>
            </a:r>
            <a:r>
              <a:rPr lang="ko-KR" altLang="en-US" dirty="0"/>
              <a:t>박지성의 총 구매액</a:t>
            </a:r>
            <a:r>
              <a:rPr lang="en-US" altLang="ko-KR" dirty="0"/>
              <a:t>(</a:t>
            </a:r>
            <a:r>
              <a:rPr lang="ko-KR" altLang="en-US" dirty="0"/>
              <a:t>박지성의 고객번호는 </a:t>
            </a:r>
            <a:r>
              <a:rPr lang="en-US" altLang="ko-KR" dirty="0"/>
              <a:t>1</a:t>
            </a:r>
            <a:r>
              <a:rPr lang="ko-KR" altLang="en-US" dirty="0"/>
              <a:t>번으로 놓고 작성</a:t>
            </a:r>
            <a:r>
              <a:rPr lang="en-US" altLang="ko-KR" dirty="0"/>
              <a:t>)</a:t>
            </a:r>
          </a:p>
          <a:p>
            <a:pPr marL="104775" lvl="1" indent="0">
              <a:buNone/>
            </a:pPr>
            <a:r>
              <a:rPr lang="en-US" altLang="ko-KR" dirty="0"/>
              <a:t>  (4) </a:t>
            </a:r>
            <a:r>
              <a:rPr lang="ko-KR" altLang="en-US" dirty="0"/>
              <a:t>박지성이 구매한 도서의 수</a:t>
            </a:r>
            <a:r>
              <a:rPr lang="en-US" altLang="ko-KR" dirty="0"/>
              <a:t>(</a:t>
            </a:r>
            <a:r>
              <a:rPr lang="ko-KR" altLang="en-US" dirty="0"/>
              <a:t>박지성의 고객번호는 </a:t>
            </a:r>
            <a:r>
              <a:rPr lang="en-US" altLang="ko-KR" dirty="0"/>
              <a:t>1</a:t>
            </a:r>
            <a:r>
              <a:rPr lang="ko-KR" altLang="en-US" dirty="0"/>
              <a:t>번으로 놓고 작성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>
              <a:buFont typeface="+mj-lt"/>
              <a:buAutoNum type="arabicPeriod" startAt="2"/>
            </a:pPr>
            <a:r>
              <a:rPr lang="ko-KR" altLang="en-US" dirty="0"/>
              <a:t>마당서점의 운영자와 경영자가 요구하는 다음 질문에 대해 </a:t>
            </a:r>
            <a:r>
              <a:rPr lang="en-US" altLang="ko-KR" dirty="0"/>
              <a:t>SQL </a:t>
            </a:r>
            <a:r>
              <a:rPr lang="ko-KR" altLang="en-US" dirty="0"/>
              <a:t>문을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pPr marL="266700" lvl="1" indent="0">
              <a:buNone/>
            </a:pPr>
            <a:r>
              <a:rPr lang="en-US" altLang="ko-KR" dirty="0"/>
              <a:t>(1) </a:t>
            </a:r>
            <a:r>
              <a:rPr lang="ko-KR" altLang="en-US" dirty="0"/>
              <a:t>마당서점 도서의 총 개수</a:t>
            </a:r>
          </a:p>
          <a:p>
            <a:pPr marL="266700" lvl="1" indent="0">
              <a:buNone/>
            </a:pPr>
            <a:r>
              <a:rPr lang="en-US" altLang="ko-KR" dirty="0"/>
              <a:t>(2) </a:t>
            </a:r>
            <a:r>
              <a:rPr lang="ko-KR" altLang="en-US" dirty="0"/>
              <a:t>마당서점에 도서를 출고하는 출판사의 총 개수</a:t>
            </a:r>
          </a:p>
          <a:p>
            <a:pPr marL="266700" lvl="1" indent="0">
              <a:buNone/>
            </a:pPr>
            <a:r>
              <a:rPr lang="en-US" altLang="ko-KR" dirty="0"/>
              <a:t>(3) </a:t>
            </a:r>
            <a:r>
              <a:rPr lang="ko-KR" altLang="en-US" dirty="0"/>
              <a:t>모든 고객의 이름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</a:p>
          <a:p>
            <a:pPr marL="266700" lvl="1" indent="0">
              <a:buNone/>
            </a:pPr>
            <a:r>
              <a:rPr lang="en-US" altLang="ko-KR" dirty="0"/>
              <a:t>(4) 2014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일</a:t>
            </a:r>
            <a:r>
              <a:rPr lang="en-US" altLang="ko-KR" dirty="0"/>
              <a:t>~7</a:t>
            </a:r>
            <a:r>
              <a:rPr lang="ko-KR" altLang="en-US" dirty="0"/>
              <a:t>월 </a:t>
            </a:r>
            <a:r>
              <a:rPr lang="en-US" altLang="ko-KR" dirty="0"/>
              <a:t>7</a:t>
            </a:r>
            <a:r>
              <a:rPr lang="ko-KR" altLang="en-US" dirty="0"/>
              <a:t>일 사이에 주문 받은 도서의 주문번호</a:t>
            </a:r>
          </a:p>
          <a:p>
            <a:pPr marL="266700" lvl="1" indent="0">
              <a:buNone/>
            </a:pPr>
            <a:r>
              <a:rPr lang="en-US" altLang="ko-KR" dirty="0"/>
              <a:t>(5) 2014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일</a:t>
            </a:r>
            <a:r>
              <a:rPr lang="en-US" altLang="ko-KR" dirty="0"/>
              <a:t>~7</a:t>
            </a:r>
            <a:r>
              <a:rPr lang="ko-KR" altLang="en-US" dirty="0"/>
              <a:t>월 </a:t>
            </a:r>
            <a:r>
              <a:rPr lang="en-US" altLang="ko-KR" dirty="0"/>
              <a:t>7</a:t>
            </a:r>
            <a:r>
              <a:rPr lang="ko-KR" altLang="en-US" dirty="0"/>
              <a:t>일 사이에 주문 받은 도서를 제외한 도서의 주문번호</a:t>
            </a:r>
          </a:p>
          <a:p>
            <a:pPr marL="266700" lvl="1" indent="0">
              <a:buNone/>
            </a:pPr>
            <a:r>
              <a:rPr lang="en-US" altLang="ko-KR" dirty="0"/>
              <a:t>(6) </a:t>
            </a:r>
            <a:r>
              <a:rPr lang="ko-KR" altLang="en-US" dirty="0"/>
              <a:t>성이 ‘김’ 씨인 고객의 이름과 주소</a:t>
            </a:r>
          </a:p>
          <a:p>
            <a:pPr marL="266700" lvl="1" indent="0">
              <a:buNone/>
            </a:pPr>
            <a:r>
              <a:rPr lang="en-US" altLang="ko-KR" dirty="0"/>
              <a:t>(7) </a:t>
            </a:r>
            <a:r>
              <a:rPr lang="ko-KR" altLang="en-US" dirty="0"/>
              <a:t>성이 ‘김’ 씨이고 이름이 ‘아’로 끝나는 고객의 이름과 주소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466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2309720"/>
            <a:ext cx="3001439" cy="60853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 smtClean="0">
                <a:ea typeface="맑은 고딕" panose="020B0503020000020004" pitchFamily="50" charset="-127"/>
              </a:rPr>
              <a:t>SELECT	*</a:t>
            </a: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FROM    	Customer, Orders;</a:t>
            </a:r>
            <a:endParaRPr lang="en-US" altLang="ko-KR" sz="1400" dirty="0" smtClean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4480" y="6381328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3-16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Customer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와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Orders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테이블의 합체 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</a:pPr>
            <a:r>
              <a:rPr lang="en-US" altLang="ko-KR" dirty="0"/>
              <a:t>Customer </a:t>
            </a:r>
            <a:r>
              <a:rPr lang="ko-KR" altLang="en-US" dirty="0"/>
              <a:t>테이블을 </a:t>
            </a:r>
            <a:r>
              <a:rPr lang="en-US" altLang="ko-KR" dirty="0"/>
              <a:t>Orders </a:t>
            </a:r>
            <a:r>
              <a:rPr lang="ko-KR" altLang="en-US" dirty="0"/>
              <a:t>테이블과 조건 없이 연결해보자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 latinLnBrk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Customer</a:t>
            </a:r>
            <a:r>
              <a:rPr lang="ko-KR" altLang="en-US" dirty="0"/>
              <a:t>와 </a:t>
            </a:r>
            <a:r>
              <a:rPr lang="en-US" altLang="ko-KR" dirty="0"/>
              <a:t>Orders </a:t>
            </a:r>
            <a:r>
              <a:rPr lang="ko-KR" altLang="en-US" dirty="0"/>
              <a:t>테이블의 합체 결과 </a:t>
            </a:r>
            <a:r>
              <a:rPr lang="ko-KR" altLang="en-US" dirty="0" err="1"/>
              <a:t>투플의</a:t>
            </a:r>
            <a:r>
              <a:rPr lang="ko-KR" altLang="en-US" dirty="0"/>
              <a:t> 개수는 고객이 다섯 명이고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 latinLnBrk="0">
              <a:lnSpc>
                <a:spcPct val="12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주문이 </a:t>
            </a:r>
            <a:r>
              <a:rPr lang="ko-KR" altLang="en-US" dirty="0"/>
              <a:t>열 개이므로 </a:t>
            </a:r>
            <a:r>
              <a:rPr lang="en-US" altLang="ko-KR" dirty="0"/>
              <a:t>5×10 </a:t>
            </a:r>
            <a:r>
              <a:rPr lang="ko-KR" altLang="en-US" dirty="0"/>
              <a:t>해서 </a:t>
            </a:r>
            <a:r>
              <a:rPr lang="en-US" altLang="ko-KR" dirty="0"/>
              <a:t>50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132856"/>
            <a:ext cx="5121209" cy="4143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593887"/>
              </p:ext>
            </p:extLst>
          </p:nvPr>
        </p:nvGraphicFramePr>
        <p:xfrm>
          <a:off x="713309" y="1844824"/>
          <a:ext cx="7819131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9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3-21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고객과 고객의 주문에 관한 데이터를 모두 보이시오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*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    	Customer, Orders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WHERE   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Orders.custid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284984"/>
            <a:ext cx="7424911" cy="2543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6360173"/>
              </p:ext>
            </p:extLst>
          </p:nvPr>
        </p:nvGraphicFramePr>
        <p:xfrm>
          <a:off x="713309" y="1839819"/>
          <a:ext cx="7579791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9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3-22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고객과 고객의 주문에 관한 데이터를 고객번호 순으로 정렬하여 보이시오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*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     	Customer, Orders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WHERE    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Orders.custid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ORDER BY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73016"/>
            <a:ext cx="7344816" cy="2587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2515721"/>
              </p:ext>
            </p:extLst>
          </p:nvPr>
        </p:nvGraphicFramePr>
        <p:xfrm>
          <a:off x="735807" y="1827560"/>
          <a:ext cx="7459091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3-23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고객의 이름과 고객이 주문한 도서의 판매가격을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name,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saleprice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    	Customer, Orders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WHERE  </a:t>
                      </a:r>
                      <a:r>
                        <a:rPr lang="en-US" altLang="ko-KR" sz="800" dirty="0" smtClean="0">
                          <a:solidFill>
                            <a:schemeClr val="dk1"/>
                          </a:solidFill>
                        </a:rPr>
                        <a:t> 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Orders.custid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2345234"/>
            <a:ext cx="1349973" cy="2379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8712174"/>
              </p:ext>
            </p:extLst>
          </p:nvPr>
        </p:nvGraphicFramePr>
        <p:xfrm>
          <a:off x="735807" y="1839436"/>
          <a:ext cx="7459091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3-24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고객별로 주문한 모든 도서의 총 판매액을 구하고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고객별로 정렬하시오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name, SUM(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saleprice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      	Customer, Orders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WHERE     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Orders.custid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GROUP BY	Customer.name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ORDER BY	Customer.name;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2348880"/>
            <a:ext cx="1813947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4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07244" y="6218262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3-20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마당서점 데이터 간의 연결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845" y="1792833"/>
            <a:ext cx="5704655" cy="4337542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마당서점의 </a:t>
            </a:r>
            <a:r>
              <a:rPr lang="ko-KR" altLang="en-US" dirty="0"/>
              <a:t>데이터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27584" y="6311463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3-1 </a:t>
            </a:r>
            <a:r>
              <a:rPr lang="ko-KR" altLang="en-US" sz="1400" b="1" dirty="0" smtClean="0">
                <a:latin typeface="+mn-ea"/>
                <a:ea typeface="+mn-ea"/>
              </a:rPr>
              <a:t>마당서점 현황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1"/>
            <a:ext cx="5684425" cy="47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2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3278009"/>
              </p:ext>
            </p:extLst>
          </p:nvPr>
        </p:nvGraphicFramePr>
        <p:xfrm>
          <a:off x="735807" y="1844824"/>
          <a:ext cx="7652617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3-25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고객의 이름과 고객이 주문한 도서의 이름을 구하시오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Customer.name,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Book.bookname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    	Customer, Orders, 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WHERE  </a:t>
                      </a:r>
                      <a:r>
                        <a:rPr lang="en-US" altLang="ko-KR" sz="800" dirty="0" smtClean="0">
                          <a:solidFill>
                            <a:schemeClr val="dk1"/>
                          </a:solidFill>
                        </a:rPr>
                        <a:t> 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Orders.custid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           </a:t>
                      </a:r>
                      <a:r>
                        <a:rPr lang="en-US" altLang="ko-KR" sz="400" dirty="0" smtClean="0">
                          <a:solidFill>
                            <a:schemeClr val="dk1"/>
                          </a:solidFill>
                        </a:rPr>
                        <a:t> 	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AND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Orders.bookid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Book.bookid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2420888"/>
            <a:ext cx="1942902" cy="2263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2110082"/>
              </p:ext>
            </p:extLst>
          </p:nvPr>
        </p:nvGraphicFramePr>
        <p:xfrm>
          <a:off x="735807" y="1844000"/>
          <a:ext cx="7652617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3-26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가격이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20,000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원인 도서를 주문한 고객의 이름과 도서의 이름을 구하시오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Customer.name,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Book.bookname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    	Customer, Orders, 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WHERE   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Orders.custid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AND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Orders.bookid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Book.bookid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           </a:t>
                      </a:r>
                      <a:r>
                        <a:rPr lang="en-US" altLang="ko-KR" sz="800" dirty="0" smtClean="0">
                          <a:solidFill>
                            <a:schemeClr val="dk1"/>
                          </a:solidFill>
                        </a:rPr>
                        <a:t> 	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AND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Book.price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=20000;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328" y="3510468"/>
            <a:ext cx="1534096" cy="48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0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683073"/>
            <a:ext cx="8064896" cy="1187797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외부조인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0490751"/>
              </p:ext>
            </p:extLst>
          </p:nvPr>
        </p:nvGraphicFramePr>
        <p:xfrm>
          <a:off x="665337" y="2276138"/>
          <a:ext cx="7579071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9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0"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3-27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도서를 구매하지 않은 고객을 포함하여 고객의 이름과 고객이 주문한 도서의 판매가격을 구하시오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0"/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Customer.name,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saleprice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</a:endParaRPr>
                    </a:p>
                    <a:p>
                      <a:pPr latinLnBrk="0"/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    	Customer LEFT OUTER JOIN Orders </a:t>
                      </a:r>
                    </a:p>
                    <a:p>
                      <a:pPr latinLnBrk="0"/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                       ON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Orders.custid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;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3072705"/>
            <a:ext cx="1458107" cy="2732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873037"/>
              </p:ext>
            </p:extLst>
          </p:nvPr>
        </p:nvGraphicFramePr>
        <p:xfrm>
          <a:off x="582984" y="2276872"/>
          <a:ext cx="7949456" cy="3456384"/>
        </p:xfrm>
        <a:graphic>
          <a:graphicData uri="http://schemas.openxmlformats.org/drawingml/2006/table">
            <a:tbl>
              <a:tblPr/>
              <a:tblGrid>
                <a:gridCol w="1108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9111">
                <a:tc>
                  <a:txBody>
                    <a:bodyPr/>
                    <a:lstStyle/>
                    <a:p>
                      <a:pPr marL="0" marR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명령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문법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774">
                <a:tc rowSpan="2">
                  <a:txBody>
                    <a:bodyPr/>
                    <a:lstStyle/>
                    <a:p>
                      <a:pPr marL="0" marR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 조인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SELECT &lt;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속성들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FROM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1,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WHERE &lt;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조인조건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 AND &lt;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검색조건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just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SQL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문에서는 주로 동등조인을 사용함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algn="just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두 가지 문법 중 하나를 사용할 수 있음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419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SELECT &lt;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속성들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FROM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 INNER JOIN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 ON &lt;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조인조건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WHERE &lt;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검색조건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5080">
                <a:tc>
                  <a:txBody>
                    <a:bodyPr/>
                    <a:lstStyle/>
                    <a:p>
                      <a:pPr marL="0" marR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외부조인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SELECT &lt;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속성들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FROM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 {LEFT |RIGHT |FULL [OUTER]} JOIN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테이블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 ON &lt;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조인조건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WHERE &lt;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검색조건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외부조인은 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FROM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절에 조인 종류를 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적고 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ON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을 이용하여 조인조건을 명시함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1560" y="1916832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3-9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조인 문법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97706" y="609329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3-21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부속질의의 실행 순서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graphicFrame>
        <p:nvGraphicFramePr>
          <p:cNvPr id="17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2621244"/>
              </p:ext>
            </p:extLst>
          </p:nvPr>
        </p:nvGraphicFramePr>
        <p:xfrm>
          <a:off x="827584" y="1831876"/>
          <a:ext cx="7579071" cy="1604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9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505">
                <a:tc>
                  <a:txBody>
                    <a:bodyPr/>
                    <a:lstStyle/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3-28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가장 비싼 도서의 이름을 보이시오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7671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SELECT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</a:rPr>
                        <a:t>bookname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FROM    	Book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WHERE     price = ( SELECT</a:t>
                      </a:r>
                      <a:r>
                        <a:rPr lang="en-US" altLang="ko-KR" sz="1400" baseline="0" dirty="0" smtClean="0">
                          <a:solidFill>
                            <a:schemeClr val="dk1"/>
                          </a:solidFill>
                        </a:rPr>
                        <a:t> MAX(price)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            	</a:t>
                      </a:r>
                      <a:r>
                        <a:rPr lang="en-US" altLang="ko-KR" sz="1400" baseline="0" dirty="0" smtClean="0">
                          <a:solidFill>
                            <a:schemeClr val="dk1"/>
                          </a:solidFill>
                        </a:rPr>
                        <a:t>            FROM Book)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</a:rPr>
                        <a:t>;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7169" name="_x977192200" descr="EMB000024782f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06" y="3436142"/>
            <a:ext cx="6902686" cy="235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 smtClean="0">
                <a:solidFill>
                  <a:schemeClr val="tx2"/>
                </a:solidFill>
              </a:rPr>
              <a:t>부속질의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 내에 또 다른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문을 작성해보자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2420888"/>
            <a:ext cx="1015554" cy="5438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90949"/>
              </p:ext>
            </p:extLst>
          </p:nvPr>
        </p:nvGraphicFramePr>
        <p:xfrm>
          <a:off x="735807" y="1835904"/>
          <a:ext cx="7652617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3-29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도서를 구매한 적이 있는 고객의 이름을 검색하시오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/>
                        <a:t>SELECT	name</a:t>
                      </a:r>
                    </a:p>
                    <a:p>
                      <a:r>
                        <a:rPr lang="en-US" altLang="ko-KR" sz="1400" dirty="0" smtClean="0"/>
                        <a:t>FROM     	Customer</a:t>
                      </a:r>
                    </a:p>
                    <a:p>
                      <a:r>
                        <a:rPr lang="en-US" altLang="ko-KR" sz="1400" dirty="0" smtClean="0"/>
                        <a:t>WHERE    	</a:t>
                      </a:r>
                      <a:r>
                        <a:rPr lang="en-US" altLang="ko-KR" sz="1400" dirty="0" err="1" smtClean="0"/>
                        <a:t>custid</a:t>
                      </a:r>
                      <a:r>
                        <a:rPr lang="en-US" altLang="ko-KR" sz="1400" dirty="0" smtClean="0"/>
                        <a:t> IN (SELECT    </a:t>
                      </a:r>
                      <a:r>
                        <a:rPr lang="en-US" altLang="ko-KR" sz="1400" dirty="0" err="1" smtClean="0"/>
                        <a:t>custid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                           	FROM  </a:t>
                      </a:r>
                      <a:r>
                        <a:rPr lang="en-US" altLang="ko-KR" sz="1400" baseline="0" dirty="0" smtClean="0"/>
                        <a:t>  </a:t>
                      </a:r>
                      <a:r>
                        <a:rPr lang="en-US" altLang="ko-KR" sz="1400" dirty="0" smtClean="0"/>
                        <a:t>Orders);</a:t>
                      </a:r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3767489"/>
              </p:ext>
            </p:extLst>
          </p:nvPr>
        </p:nvGraphicFramePr>
        <p:xfrm>
          <a:off x="735807" y="4005064"/>
          <a:ext cx="7652617" cy="216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3-30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대한미디어에서 출판한 도서를 구매한 고객의 이름을 보이시오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SELECT	name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FROM     	Customer</a:t>
                      </a:r>
                    </a:p>
                    <a:p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WHERE  </a:t>
                      </a:r>
                      <a:r>
                        <a:rPr lang="en-US" altLang="ko-KR" sz="8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  	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custid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IN (SELECT   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custid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  <a:latin typeface="+mn-ea"/>
                      </a:endParaRPr>
                    </a:p>
                    <a:p>
                      <a:pPr marL="1438275" indent="266700"/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FROM     </a:t>
                      </a:r>
                      <a:r>
                        <a:rPr lang="en-US" altLang="ko-KR" sz="2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Orders</a:t>
                      </a:r>
                    </a:p>
                    <a:p>
                      <a:pPr marL="1438275" indent="266700"/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WHERE   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bookid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IN (SELECT    </a:t>
                      </a:r>
                      <a:r>
                        <a:rPr lang="en-US" altLang="ko-KR" sz="1400" dirty="0" err="1" smtClean="0">
                          <a:solidFill>
                            <a:schemeClr val="dk1"/>
                          </a:solidFill>
                          <a:latin typeface="+mn-ea"/>
                        </a:rPr>
                        <a:t>bookid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  <a:latin typeface="+mn-ea"/>
                      </a:endParaRPr>
                    </a:p>
                    <a:p>
                      <a:pPr marL="1438275" indent="2057400"/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FROM     </a:t>
                      </a:r>
                      <a:r>
                        <a:rPr lang="en-US" altLang="ko-KR" sz="8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Book</a:t>
                      </a:r>
                    </a:p>
                    <a:p>
                      <a:pPr marL="1438275" indent="2057400"/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 WHERE    publisher='</a:t>
                      </a:r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대한미디어</a:t>
                      </a: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+mn-ea"/>
                        </a:rPr>
                        <a:t>'));</a:t>
                      </a:r>
                      <a:endParaRPr lang="en-US" altLang="ko-KR" sz="1400" dirty="0" smtClean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 smtClean="0">
                <a:solidFill>
                  <a:schemeClr val="tx2"/>
                </a:solidFill>
              </a:rPr>
              <a:t>부속질의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 내에 또 다른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문을 작성해보자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6" y="2376488"/>
            <a:ext cx="751938" cy="12685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4" y="4581128"/>
            <a:ext cx="681608" cy="5378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060848"/>
            <a:ext cx="6264696" cy="38276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3728" y="5949280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3-22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3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단계 부속질의의 실행 순서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755576" y="171959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 smtClean="0">
                <a:solidFill>
                  <a:schemeClr val="tx2"/>
                </a:solidFill>
              </a:rPr>
              <a:t>부속질의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 내에 또 다른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문을 작성해보자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67704" y="6525344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3-23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3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단계 부속질의의 실행 순서와 데이터 예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 smtClean="0">
                <a:solidFill>
                  <a:schemeClr val="tx2"/>
                </a:solidFill>
              </a:rPr>
              <a:t>부속질의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 내에 또 다른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문을 작성해보자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781366"/>
            <a:ext cx="6264696" cy="4743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7700" y="1700808"/>
            <a:ext cx="7956748" cy="4176464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상관 부속질의</a:t>
            </a:r>
            <a:r>
              <a:rPr lang="en-US" altLang="ko-KR" dirty="0" smtClean="0"/>
              <a:t>(correlated </a:t>
            </a:r>
            <a:r>
              <a:rPr lang="en-US" altLang="ko-KR" dirty="0" err="1" smtClean="0"/>
              <a:t>subquery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상위 부속질의의 투플을 이용하여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하위 부속질의를 계산함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상위 부속질의와 하위 부속질의가 독립적이지 않고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서로 관련을 맺고 있음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graphicFrame>
        <p:nvGraphicFramePr>
          <p:cNvPr id="17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3359420"/>
              </p:ext>
            </p:extLst>
          </p:nvPr>
        </p:nvGraphicFramePr>
        <p:xfrm>
          <a:off x="807815" y="3252217"/>
          <a:ext cx="7652617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3-31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출판사별로 출판사의 평균 도서 가격보다 비싼 도서를 구하시오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827584" y="3900289"/>
            <a:ext cx="51125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ea typeface="맑은 고딕" panose="020B0503020000020004" pitchFamily="50" charset="-127"/>
              </a:rPr>
              <a:t>SELECT 	b1.bookname</a:t>
            </a: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FROM 	Book b1</a:t>
            </a: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WHERE 	b1.price &gt; (SELECT 	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avg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(b2.price)</a:t>
            </a: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		FROM 	Book b2</a:t>
            </a: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		WHERE 	b2.publisher=b1.publisher);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 smtClean="0">
                <a:solidFill>
                  <a:schemeClr val="tx2"/>
                </a:solidFill>
              </a:rPr>
              <a:t>부속질의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 내에 또 다른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문을 작성해보자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320" y="3789040"/>
            <a:ext cx="1039366" cy="10172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552" y="5152504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3-24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상관 부속질의의 데이터 예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 smtClean="0">
                <a:solidFill>
                  <a:schemeClr val="tx2"/>
                </a:solidFill>
              </a:rPr>
              <a:t>부속질의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 내에 또 다른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문을 작성해보자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8280920" cy="3060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마당서점의 데이터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68" y="573325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3-2 </a:t>
            </a:r>
            <a:r>
              <a:rPr lang="ko-KR" altLang="en-US" sz="1400" b="1" dirty="0" smtClean="0">
                <a:latin typeface="+mn-ea"/>
                <a:ea typeface="+mn-ea"/>
              </a:rPr>
              <a:t>마당서점 운영 시스템 환경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84784"/>
            <a:ext cx="7385434" cy="401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5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1200" y="1682403"/>
            <a:ext cx="7893248" cy="4159597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합집합 </a:t>
            </a:r>
            <a:r>
              <a:rPr lang="en-US" altLang="ko-KR" dirty="0" smtClean="0"/>
              <a:t>UNION, </a:t>
            </a:r>
            <a:r>
              <a:rPr lang="ko-KR" altLang="en-US" dirty="0" err="1" smtClean="0"/>
              <a:t>차집합</a:t>
            </a:r>
            <a:r>
              <a:rPr lang="ko-KR" altLang="en-US" dirty="0" smtClean="0"/>
              <a:t> </a:t>
            </a:r>
            <a:r>
              <a:rPr lang="en-US" altLang="ko-KR" dirty="0" smtClean="0"/>
              <a:t>MINUS, </a:t>
            </a:r>
            <a:r>
              <a:rPr lang="ko-KR" altLang="en-US" dirty="0" smtClean="0"/>
              <a:t>교집합 </a:t>
            </a:r>
            <a:r>
              <a:rPr lang="en-US" altLang="ko-KR" dirty="0" smtClean="0"/>
              <a:t>INTERSECT </a:t>
            </a:r>
          </a:p>
          <a:p>
            <a:pPr>
              <a:buNone/>
            </a:pPr>
            <a:r>
              <a:rPr lang="en-US" altLang="ko-KR" dirty="0" smtClean="0"/>
              <a:t>	</a:t>
            </a:r>
            <a:endParaRPr lang="ko-KR" altLang="en-US" sz="1200" b="0" dirty="0"/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8772883"/>
              </p:ext>
            </p:extLst>
          </p:nvPr>
        </p:nvGraphicFramePr>
        <p:xfrm>
          <a:off x="899592" y="2415540"/>
          <a:ext cx="7652617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3-32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대한민국에서 거주하는 고객의 이름과 도서를 주문한 고객의 이름을 보이시오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99592" y="2881601"/>
            <a:ext cx="511256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SELECT	name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FROM	Customer</a:t>
            </a: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WHERE </a:t>
            </a:r>
            <a:r>
              <a:rPr lang="en-US" altLang="ko-KR" sz="1400" dirty="0">
                <a:ea typeface="맑은 고딕" panose="020B0503020000020004" pitchFamily="50" charset="-127"/>
              </a:rPr>
              <a:t>	address LIKE '</a:t>
            </a:r>
            <a:r>
              <a:rPr lang="ko-KR" altLang="en-US" sz="1400" dirty="0">
                <a:ea typeface="맑은 고딕" panose="020B0503020000020004" pitchFamily="50" charset="-127"/>
              </a:rPr>
              <a:t>대한민국</a:t>
            </a:r>
            <a:r>
              <a:rPr lang="en-US" altLang="ko-KR" sz="1400" dirty="0">
                <a:ea typeface="맑은 고딕" panose="020B0503020000020004" pitchFamily="50" charset="-127"/>
              </a:rPr>
              <a:t>%'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UNION 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SELECT	name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FROM	Customer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WHERE	</a:t>
            </a:r>
            <a:r>
              <a:rPr lang="en-US" altLang="ko-KR" sz="1400" dirty="0" err="1">
                <a:ea typeface="맑은 고딕" panose="020B0503020000020004" pitchFamily="50" charset="-127"/>
              </a:rPr>
              <a:t>custid</a:t>
            </a:r>
            <a:r>
              <a:rPr lang="en-US" altLang="ko-KR" sz="1400" dirty="0">
                <a:ea typeface="맑은 고딕" panose="020B0503020000020004" pitchFamily="50" charset="-127"/>
              </a:rPr>
              <a:t> IN (SELECT </a:t>
            </a:r>
            <a:r>
              <a:rPr lang="en-US" altLang="ko-KR" sz="1400" dirty="0" err="1">
                <a:ea typeface="맑은 고딕" panose="020B0503020000020004" pitchFamily="50" charset="-127"/>
              </a:rPr>
              <a:t>custid</a:t>
            </a:r>
            <a:r>
              <a:rPr lang="en-US" altLang="ko-KR" sz="1400" dirty="0">
                <a:ea typeface="맑은 고딕" panose="020B0503020000020004" pitchFamily="50" charset="-127"/>
              </a:rPr>
              <a:t> FROM Orders);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4624934"/>
            <a:ext cx="5471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ea typeface="맑은 고딕" panose="020B0503020000020004" pitchFamily="50" charset="-127"/>
              </a:rPr>
              <a:t>{</a:t>
            </a:r>
            <a:r>
              <a:rPr lang="ko-KR" altLang="en-US" sz="1200" dirty="0">
                <a:ea typeface="맑은 고딕" panose="020B0503020000020004" pitchFamily="50" charset="-127"/>
              </a:rPr>
              <a:t>고객 이름</a:t>
            </a:r>
            <a:r>
              <a:rPr lang="en-US" altLang="ko-KR" sz="1200" dirty="0">
                <a:ea typeface="맑은 고딕" panose="020B0503020000020004" pitchFamily="50" charset="-127"/>
              </a:rPr>
              <a:t>} = {</a:t>
            </a:r>
            <a:r>
              <a:rPr lang="ko-KR" altLang="en-US" sz="1200" dirty="0">
                <a:ea typeface="맑은 고딕" panose="020B0503020000020004" pitchFamily="50" charset="-127"/>
              </a:rPr>
              <a:t>대한민국에 거주하는 고객 이름</a:t>
            </a:r>
            <a:r>
              <a:rPr lang="en-US" altLang="ko-KR" sz="1200" dirty="0">
                <a:ea typeface="맑은 고딕" panose="020B0503020000020004" pitchFamily="50" charset="-127"/>
              </a:rPr>
              <a:t>} ∪ {</a:t>
            </a:r>
            <a:r>
              <a:rPr lang="ko-KR" altLang="en-US" sz="1200" dirty="0">
                <a:ea typeface="맑은 고딕" panose="020B0503020000020004" pitchFamily="50" charset="-127"/>
              </a:rPr>
              <a:t>도서를 주문한 고객 이름</a:t>
            </a:r>
            <a:r>
              <a:rPr lang="en-US" altLang="ko-KR" sz="1200" dirty="0">
                <a:ea typeface="맑은 고딕" panose="020B0503020000020004" pitchFamily="50" charset="-127"/>
              </a:rPr>
              <a:t>}</a:t>
            </a:r>
            <a:endParaRPr lang="ko-KR" altLang="en-US" sz="1200" dirty="0">
              <a:ea typeface="맑은 고딕" panose="020B0503020000020004" pitchFamily="50" charset="-127"/>
            </a:endParaRPr>
          </a:p>
          <a:p>
            <a:endParaRPr lang="ko-KR" altLang="en-US" sz="1200" dirty="0">
              <a:ea typeface="맑은 고딕" panose="020B0503020000020004" pitchFamily="50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 smtClean="0">
                <a:solidFill>
                  <a:schemeClr val="tx2"/>
                </a:solidFill>
              </a:rPr>
              <a:t>집합 연산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도서를 주문한 고객을 알고 싶다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360" y="2924944"/>
            <a:ext cx="758148" cy="14828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여기서 잠깐</a:t>
            </a:r>
            <a:r>
              <a:rPr lang="en-US" altLang="ko-KR" dirty="0"/>
              <a:t>&gt; MINUS, INTERSECT </a:t>
            </a:r>
            <a:r>
              <a:rPr lang="ko-KR" altLang="en-US" dirty="0"/>
              <a:t>연산자</a:t>
            </a:r>
          </a:p>
          <a:p>
            <a:pPr marL="0" indent="0">
              <a:buNone/>
            </a:pPr>
            <a:r>
              <a:rPr lang="en-US" altLang="ko-KR" b="0" dirty="0" smtClean="0"/>
              <a:t>     MySQL</a:t>
            </a:r>
            <a:r>
              <a:rPr lang="ko-KR" altLang="en-US" b="0" dirty="0"/>
              <a:t>에는 </a:t>
            </a:r>
            <a:r>
              <a:rPr lang="en-US" altLang="ko-KR" b="0" dirty="0"/>
              <a:t>MINUS, INTERSECT </a:t>
            </a:r>
            <a:r>
              <a:rPr lang="ko-KR" altLang="en-US" b="0" dirty="0"/>
              <a:t>연산자가 없으므로 다음과 같이 표현한다</a:t>
            </a:r>
            <a:r>
              <a:rPr lang="en-US" altLang="ko-KR" b="0" dirty="0"/>
              <a:t>.</a:t>
            </a:r>
            <a:r>
              <a:rPr lang="en-US" altLang="ko-KR" b="0" dirty="0" smtClean="0"/>
              <a:t>	</a:t>
            </a:r>
            <a:endParaRPr lang="ko-KR" altLang="en-US" sz="1200" b="0" dirty="0"/>
          </a:p>
        </p:txBody>
      </p:sp>
      <p:sp>
        <p:nvSpPr>
          <p:cNvPr id="6" name="직사각형 5"/>
          <p:cNvSpPr/>
          <p:nvPr/>
        </p:nvSpPr>
        <p:spPr>
          <a:xfrm>
            <a:off x="894412" y="1965931"/>
            <a:ext cx="742200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[</a:t>
            </a:r>
            <a:r>
              <a:rPr lang="ko-KR" altLang="en-US" sz="1400" dirty="0">
                <a:ea typeface="맑은 고딕" panose="020B0503020000020004" pitchFamily="50" charset="-127"/>
              </a:rPr>
              <a:t>질의 </a:t>
            </a:r>
            <a:r>
              <a:rPr lang="en-US" altLang="ko-KR" sz="1400" dirty="0">
                <a:ea typeface="맑은 고딕" panose="020B0503020000020004" pitchFamily="50" charset="-127"/>
              </a:rPr>
              <a:t>3-32]</a:t>
            </a:r>
            <a:r>
              <a:rPr lang="ko-KR" altLang="en-US" sz="1400" dirty="0">
                <a:ea typeface="맑은 고딕" panose="020B0503020000020004" pitchFamily="50" charset="-127"/>
              </a:rPr>
              <a:t>에서 </a:t>
            </a:r>
            <a:r>
              <a:rPr lang="en-US" altLang="ko-KR" sz="1400" dirty="0">
                <a:solidFill>
                  <a:srgbClr val="0000CC"/>
                </a:solidFill>
                <a:ea typeface="맑은 고딕" panose="020B0503020000020004" pitchFamily="50" charset="-127"/>
              </a:rPr>
              <a:t>MINUS</a:t>
            </a:r>
            <a:r>
              <a:rPr lang="en-US" altLang="ko-KR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ea typeface="맑은 고딕" panose="020B0503020000020004" pitchFamily="50" charset="-127"/>
              </a:rPr>
              <a:t>연산을 수행한 “대한민국에서 거주하는 고객의 이름에서 도서를 주문한 고객의 이름 빼고 보이시오</a:t>
            </a:r>
            <a:r>
              <a:rPr lang="en-US" altLang="ko-KR" sz="1400" dirty="0">
                <a:ea typeface="맑은 고딕" panose="020B0503020000020004" pitchFamily="50" charset="-127"/>
              </a:rPr>
              <a:t>.” </a:t>
            </a:r>
            <a:r>
              <a:rPr lang="ko-KR" altLang="en-US" sz="1400" dirty="0">
                <a:ea typeface="맑은 고딕" panose="020B0503020000020004" pitchFamily="50" charset="-127"/>
              </a:rPr>
              <a:t>질의를 </a:t>
            </a:r>
            <a:r>
              <a:rPr lang="en-US" altLang="ko-KR" sz="1400" dirty="0">
                <a:ea typeface="맑은 고딕" panose="020B0503020000020004" pitchFamily="50" charset="-127"/>
              </a:rPr>
              <a:t>NOT IN </a:t>
            </a:r>
            <a:r>
              <a:rPr lang="ko-KR" altLang="en-US" sz="1400" dirty="0">
                <a:ea typeface="맑은 고딕" panose="020B0503020000020004" pitchFamily="50" charset="-127"/>
              </a:rPr>
              <a:t>연산자를 사용하면 다음과 같다</a:t>
            </a:r>
            <a:r>
              <a:rPr lang="en-US" altLang="ko-KR" sz="1400" dirty="0"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SELECT	name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FROM	Customer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WHERE address LIKE '</a:t>
            </a:r>
            <a:r>
              <a:rPr lang="ko-KR" altLang="en-US" sz="1400" dirty="0">
                <a:ea typeface="맑은 고딕" panose="020B0503020000020004" pitchFamily="50" charset="-127"/>
              </a:rPr>
              <a:t>대한민국</a:t>
            </a:r>
            <a:r>
              <a:rPr lang="en-US" altLang="ko-KR" sz="1400" dirty="0">
                <a:ea typeface="맑은 고딕" panose="020B0503020000020004" pitchFamily="50" charset="-127"/>
              </a:rPr>
              <a:t>%' AND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	name NOT IN (SELECT	name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			FROM	Customer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			WHERE	</a:t>
            </a:r>
            <a:r>
              <a:rPr lang="en-US" altLang="ko-KR" sz="1400" dirty="0" err="1">
                <a:ea typeface="맑은 고딕" panose="020B0503020000020004" pitchFamily="50" charset="-127"/>
              </a:rPr>
              <a:t>custid</a:t>
            </a:r>
            <a:r>
              <a:rPr lang="en-US" altLang="ko-KR" sz="1400" dirty="0">
                <a:ea typeface="맑은 고딕" panose="020B0503020000020004" pitchFamily="50" charset="-127"/>
              </a:rPr>
              <a:t> IN (SELECT </a:t>
            </a:r>
            <a:r>
              <a:rPr lang="en-US" altLang="ko-KR" sz="1400" dirty="0" err="1">
                <a:ea typeface="맑은 고딕" panose="020B0503020000020004" pitchFamily="50" charset="-127"/>
              </a:rPr>
              <a:t>custid</a:t>
            </a:r>
            <a:r>
              <a:rPr lang="en-US" altLang="ko-KR" sz="1400" dirty="0">
                <a:ea typeface="맑은 고딕" panose="020B0503020000020004" pitchFamily="50" charset="-127"/>
              </a:rPr>
              <a:t> FROM Orders));</a:t>
            </a:r>
          </a:p>
          <a:p>
            <a:endParaRPr lang="en-US" altLang="ko-KR" sz="1400" dirty="0"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ea typeface="맑은 고딕" panose="020B0503020000020004" pitchFamily="50" charset="-127"/>
              </a:rPr>
              <a:t>[</a:t>
            </a:r>
            <a:r>
              <a:rPr lang="ko-KR" altLang="en-US" sz="1400" dirty="0">
                <a:ea typeface="맑은 고딕" panose="020B0503020000020004" pitchFamily="50" charset="-127"/>
              </a:rPr>
              <a:t>질의 </a:t>
            </a:r>
            <a:r>
              <a:rPr lang="en-US" altLang="ko-KR" sz="1400" dirty="0">
                <a:ea typeface="맑은 고딕" panose="020B0503020000020004" pitchFamily="50" charset="-127"/>
              </a:rPr>
              <a:t>3-32]</a:t>
            </a:r>
            <a:r>
              <a:rPr lang="ko-KR" altLang="en-US" sz="1400" dirty="0">
                <a:ea typeface="맑은 고딕" panose="020B0503020000020004" pitchFamily="50" charset="-127"/>
              </a:rPr>
              <a:t>에서 </a:t>
            </a:r>
            <a:r>
              <a:rPr lang="en-US" altLang="ko-KR" sz="1400" dirty="0">
                <a:solidFill>
                  <a:srgbClr val="0000CC"/>
                </a:solidFill>
                <a:ea typeface="맑은 고딕" panose="020B0503020000020004" pitchFamily="50" charset="-127"/>
              </a:rPr>
              <a:t>INTERSECT</a:t>
            </a:r>
            <a:r>
              <a:rPr lang="en-US" altLang="ko-KR" sz="1400" dirty="0"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ea typeface="맑은 고딕" panose="020B0503020000020004" pitchFamily="50" charset="-127"/>
              </a:rPr>
              <a:t>연산을 수행한 “대한민국에서 거주하는 고객 중 도서를 주문한 고객의 이름 보이시오</a:t>
            </a:r>
            <a:r>
              <a:rPr lang="en-US" altLang="ko-KR" sz="1400" dirty="0">
                <a:ea typeface="맑은 고딕" panose="020B0503020000020004" pitchFamily="50" charset="-127"/>
              </a:rPr>
              <a:t>.” </a:t>
            </a:r>
            <a:r>
              <a:rPr lang="ko-KR" altLang="en-US" sz="1400" dirty="0">
                <a:ea typeface="맑은 고딕" panose="020B0503020000020004" pitchFamily="50" charset="-127"/>
              </a:rPr>
              <a:t>질의를 </a:t>
            </a:r>
            <a:r>
              <a:rPr lang="en-US" altLang="ko-KR" sz="1400" dirty="0">
                <a:ea typeface="맑은 고딕" panose="020B0503020000020004" pitchFamily="50" charset="-127"/>
              </a:rPr>
              <a:t>IN </a:t>
            </a:r>
            <a:r>
              <a:rPr lang="ko-KR" altLang="en-US" sz="1400" dirty="0">
                <a:ea typeface="맑은 고딕" panose="020B0503020000020004" pitchFamily="50" charset="-127"/>
              </a:rPr>
              <a:t>연산자를 사용하면 다음과 같다</a:t>
            </a:r>
            <a:r>
              <a:rPr lang="en-US" altLang="ko-KR" sz="1400" dirty="0">
                <a:ea typeface="맑은 고딕" panose="020B0503020000020004" pitchFamily="50" charset="-127"/>
              </a:rPr>
              <a:t>.  </a:t>
            </a:r>
          </a:p>
          <a:p>
            <a:endParaRPr lang="en-US" altLang="ko-KR" sz="1400" dirty="0"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ea typeface="맑은 고딕" panose="020B0503020000020004" pitchFamily="50" charset="-127"/>
              </a:rPr>
              <a:t>SELECT	name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FROM	Customer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WHERE address LIKE '</a:t>
            </a:r>
            <a:r>
              <a:rPr lang="ko-KR" altLang="en-US" sz="1400" dirty="0">
                <a:ea typeface="맑은 고딕" panose="020B0503020000020004" pitchFamily="50" charset="-127"/>
              </a:rPr>
              <a:t>대한민국</a:t>
            </a:r>
            <a:r>
              <a:rPr lang="en-US" altLang="ko-KR" sz="1400" dirty="0">
                <a:ea typeface="맑은 고딕" panose="020B0503020000020004" pitchFamily="50" charset="-127"/>
              </a:rPr>
              <a:t>%' AND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	name 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IN </a:t>
            </a:r>
            <a:r>
              <a:rPr lang="en-US" altLang="ko-KR" sz="1400" dirty="0">
                <a:ea typeface="맑은 고딕" panose="020B0503020000020004" pitchFamily="50" charset="-127"/>
              </a:rPr>
              <a:t>(SELECT	name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			FROM	Customer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			WHERE	</a:t>
            </a:r>
            <a:r>
              <a:rPr lang="en-US" altLang="ko-KR" sz="1400" dirty="0" err="1">
                <a:ea typeface="맑은 고딕" panose="020B0503020000020004" pitchFamily="50" charset="-127"/>
              </a:rPr>
              <a:t>custid</a:t>
            </a:r>
            <a:r>
              <a:rPr lang="en-US" altLang="ko-KR" sz="1400" dirty="0">
                <a:ea typeface="맑은 고딕" panose="020B0503020000020004" pitchFamily="50" charset="-127"/>
              </a:rPr>
              <a:t> IN (SELECT </a:t>
            </a:r>
            <a:r>
              <a:rPr lang="en-US" altLang="ko-KR" sz="1400" dirty="0" err="1">
                <a:ea typeface="맑은 고딕" panose="020B0503020000020004" pitchFamily="50" charset="-127"/>
              </a:rPr>
              <a:t>custid</a:t>
            </a:r>
            <a:r>
              <a:rPr lang="en-US" altLang="ko-KR" sz="1400" dirty="0">
                <a:ea typeface="맑은 고딕" panose="020B0503020000020004" pitchFamily="50" charset="-127"/>
              </a:rPr>
              <a:t> FROM Orders));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19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784003"/>
            <a:ext cx="8064896" cy="4261197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EXISTS</a:t>
            </a:r>
            <a:r>
              <a:rPr lang="ko-KR" altLang="en-US" dirty="0" smtClean="0"/>
              <a:t>는 원래 단어에서 의미하는 것과 같이 조건에 맞는 튜플이 존재하면 결과에 포함시킴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부속질의문의 어떤 행이 조건에 만족하면 참임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NOT EXISTS</a:t>
            </a:r>
            <a:r>
              <a:rPr lang="ko-KR" altLang="en-US" dirty="0" smtClean="0"/>
              <a:t>는 부속질의문의 모든 행이 조건에 만족하지 않을 때만 참임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7268733"/>
              </p:ext>
            </p:extLst>
          </p:nvPr>
        </p:nvGraphicFramePr>
        <p:xfrm>
          <a:off x="879823" y="3263404"/>
          <a:ext cx="7652617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3-33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주문이 있는 고객의 이름과 주소를 보이시오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99592" y="3911476"/>
            <a:ext cx="51125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ea typeface="맑은 고딕" panose="020B0503020000020004" pitchFamily="50" charset="-127"/>
              </a:rPr>
              <a:t>SELECT 	name, address</a:t>
            </a: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FROM 	Customer 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cs</a:t>
            </a:r>
            <a:endParaRPr lang="en-US" altLang="ko-KR" sz="1400" dirty="0" smtClean="0"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WHERE 	EXISTS (SELECT *</a:t>
            </a: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	           FROM  Orders 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od</a:t>
            </a:r>
            <a:endParaRPr lang="en-US" altLang="ko-KR" sz="1400" dirty="0" smtClean="0"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	           WHERE 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cs.custid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 =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od.custid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EXISTS_</a:t>
            </a:r>
            <a:r>
              <a:rPr kumimoji="0"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주문이 있는 고객을 알고 싶다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3789040"/>
            <a:ext cx="2024027" cy="1249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72816"/>
            <a:ext cx="7920880" cy="28855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3568" y="465313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3-25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EXISTS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상관 </a:t>
            </a:r>
            <a:r>
              <a:rPr lang="ko-KR" altLang="en-US" sz="1400" b="1" dirty="0" err="1" smtClean="0">
                <a:ea typeface="맑은 고딕" panose="020B0503020000020004" pitchFamily="50" charset="-127"/>
              </a:rPr>
              <a:t>부속질의문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 데이터 예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33387" y="5067027"/>
            <a:ext cx="511256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ea typeface="맑은 고딕" panose="020B0503020000020004" pitchFamily="50" charset="-127"/>
              </a:rPr>
              <a:t>SELECT 	name, address</a:t>
            </a:r>
          </a:p>
          <a:p>
            <a:r>
              <a:rPr lang="en-US" altLang="ko-KR" sz="1000" dirty="0" smtClean="0">
                <a:ea typeface="맑은 고딕" panose="020B0503020000020004" pitchFamily="50" charset="-127"/>
              </a:rPr>
              <a:t>FROM 	Customer </a:t>
            </a:r>
            <a:r>
              <a:rPr lang="en-US" altLang="ko-KR" sz="1000" dirty="0" err="1" smtClean="0">
                <a:ea typeface="맑은 고딕" panose="020B0503020000020004" pitchFamily="50" charset="-127"/>
              </a:rPr>
              <a:t>cs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ea typeface="맑은 고딕" panose="020B0503020000020004" pitchFamily="50" charset="-127"/>
              </a:rPr>
              <a:t>WHERE 	EXISTS (SELECT *</a:t>
            </a:r>
          </a:p>
          <a:p>
            <a:r>
              <a:rPr lang="en-US" altLang="ko-KR" sz="1000" dirty="0" smtClean="0">
                <a:ea typeface="맑은 고딕" panose="020B0503020000020004" pitchFamily="50" charset="-127"/>
              </a:rPr>
              <a:t>	           FROM  Orders </a:t>
            </a:r>
            <a:r>
              <a:rPr lang="en-US" altLang="ko-KR" sz="1000" dirty="0" err="1" smtClean="0">
                <a:ea typeface="맑은 고딕" panose="020B0503020000020004" pitchFamily="50" charset="-127"/>
              </a:rPr>
              <a:t>od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ea typeface="맑은 고딕" panose="020B0503020000020004" pitchFamily="50" charset="-127"/>
              </a:rPr>
              <a:t>	           WHERE </a:t>
            </a:r>
            <a:r>
              <a:rPr lang="en-US" altLang="ko-KR" sz="1000" dirty="0" err="1" smtClean="0">
                <a:ea typeface="맑은 고딕" panose="020B0503020000020004" pitchFamily="50" charset="-127"/>
              </a:rPr>
              <a:t>cs.custid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=</a:t>
            </a:r>
            <a:r>
              <a:rPr lang="en-US" altLang="ko-KR" sz="1000" dirty="0" err="1" smtClean="0">
                <a:ea typeface="맑은 고딕" panose="020B0503020000020004" pitchFamily="50" charset="-127"/>
              </a:rPr>
              <a:t>od.custid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);</a:t>
            </a:r>
            <a:endParaRPr lang="ko-KR" altLang="en-US" sz="1000" dirty="0">
              <a:ea typeface="맑은 고딕" panose="020B0503020000020004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EXISTS_</a:t>
            </a:r>
            <a:r>
              <a:rPr kumimoji="0"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주문이 있는 고객을 알고 싶다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ko-KR" altLang="en-US"/>
              <a:t>연습문제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8F8B7-A86E-4AC0-A5D7-AB02160CAC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/>
              <a:t>마당서점의 고객이 요구하는 다음 질문에 대해 </a:t>
            </a:r>
            <a:r>
              <a:rPr lang="en-US" altLang="ko-KR" dirty="0"/>
              <a:t>SQL </a:t>
            </a:r>
            <a:r>
              <a:rPr lang="ko-KR" altLang="en-US" dirty="0"/>
              <a:t>문을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pPr marL="266700" lvl="1" indent="0">
              <a:buNone/>
            </a:pPr>
            <a:r>
              <a:rPr lang="en-US" altLang="ko-KR" dirty="0">
                <a:latin typeface="+mj-ea"/>
              </a:rPr>
              <a:t>(5) </a:t>
            </a:r>
            <a:r>
              <a:rPr lang="ko-KR" altLang="en-US" dirty="0">
                <a:latin typeface="+mj-ea"/>
              </a:rPr>
              <a:t>박지성이 구매한 도서의 출판사 수</a:t>
            </a:r>
          </a:p>
          <a:p>
            <a:pPr marL="266700" lvl="1" indent="0">
              <a:buNone/>
            </a:pPr>
            <a:r>
              <a:rPr lang="en-US" altLang="ko-KR" dirty="0">
                <a:latin typeface="+mj-ea"/>
              </a:rPr>
              <a:t>(6) </a:t>
            </a:r>
            <a:r>
              <a:rPr lang="ko-KR" altLang="en-US" dirty="0">
                <a:latin typeface="+mj-ea"/>
              </a:rPr>
              <a:t>박지성이 구매한 도서의 이름</a:t>
            </a:r>
            <a:r>
              <a:rPr lang="en-US" altLang="ko-KR" dirty="0">
                <a:latin typeface="+mj-ea"/>
              </a:rPr>
              <a:t>, </a:t>
            </a:r>
            <a:r>
              <a:rPr lang="ko-KR" altLang="en-US" dirty="0">
                <a:latin typeface="+mj-ea"/>
              </a:rPr>
              <a:t>가격</a:t>
            </a:r>
            <a:r>
              <a:rPr lang="en-US" altLang="ko-KR" dirty="0">
                <a:latin typeface="+mj-ea"/>
              </a:rPr>
              <a:t>, </a:t>
            </a:r>
            <a:r>
              <a:rPr lang="ko-KR" altLang="en-US" dirty="0">
                <a:latin typeface="+mj-ea"/>
              </a:rPr>
              <a:t>정가와 판매가격의 차이</a:t>
            </a:r>
          </a:p>
          <a:p>
            <a:pPr marL="266700" lvl="1" indent="0">
              <a:buNone/>
            </a:pPr>
            <a:r>
              <a:rPr lang="en-US" altLang="ko-KR" dirty="0">
                <a:latin typeface="+mj-ea"/>
              </a:rPr>
              <a:t>(7) </a:t>
            </a:r>
            <a:r>
              <a:rPr lang="ko-KR" altLang="en-US" dirty="0">
                <a:latin typeface="+mj-ea"/>
              </a:rPr>
              <a:t>박지성이 구매하지 않은 도서의 이름</a:t>
            </a:r>
            <a:endParaRPr lang="en-US" altLang="ko-KR" dirty="0">
              <a:latin typeface="+mj-ea"/>
            </a:endParaRP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>
              <a:buFont typeface="+mj-lt"/>
              <a:buAutoNum type="arabicPeriod" startAt="2"/>
            </a:pPr>
            <a:r>
              <a:rPr lang="ko-KR" altLang="en-US" dirty="0"/>
              <a:t>마당서점의 운영자와 경영자가 요구하는 다음 질문에 대해 </a:t>
            </a:r>
            <a:r>
              <a:rPr lang="en-US" altLang="ko-KR" dirty="0"/>
              <a:t>SQL </a:t>
            </a:r>
            <a:r>
              <a:rPr lang="ko-KR" altLang="en-US" dirty="0"/>
              <a:t>문을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pPr marL="266700" lvl="1" indent="0">
              <a:buNone/>
            </a:pPr>
            <a:r>
              <a:rPr lang="en-US" altLang="ko-KR" dirty="0">
                <a:latin typeface="+mj-ea"/>
              </a:rPr>
              <a:t>(8) </a:t>
            </a:r>
            <a:r>
              <a:rPr lang="ko-KR" altLang="en-US" dirty="0">
                <a:latin typeface="+mj-ea"/>
              </a:rPr>
              <a:t>주문하지 않은 고객의 이름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부속질의 사용</a:t>
            </a:r>
            <a:r>
              <a:rPr lang="en-US" altLang="ko-KR" dirty="0">
                <a:latin typeface="+mj-ea"/>
              </a:rPr>
              <a:t>)</a:t>
            </a:r>
          </a:p>
          <a:p>
            <a:pPr marL="266700" lvl="1" indent="0">
              <a:buNone/>
            </a:pPr>
            <a:r>
              <a:rPr lang="en-US" altLang="ko-KR" dirty="0">
                <a:latin typeface="+mj-ea"/>
              </a:rPr>
              <a:t>(9) </a:t>
            </a:r>
            <a:r>
              <a:rPr lang="ko-KR" altLang="en-US" dirty="0">
                <a:latin typeface="+mj-ea"/>
              </a:rPr>
              <a:t>주문 금액의 총액과 주문의 평균 금액</a:t>
            </a:r>
          </a:p>
          <a:p>
            <a:pPr marL="266700" lvl="1" indent="0">
              <a:buNone/>
            </a:pPr>
            <a:r>
              <a:rPr lang="en-US" altLang="ko-KR" dirty="0">
                <a:latin typeface="+mj-ea"/>
              </a:rPr>
              <a:t>(10) </a:t>
            </a:r>
            <a:r>
              <a:rPr lang="ko-KR" altLang="en-US" dirty="0">
                <a:latin typeface="+mj-ea"/>
              </a:rPr>
              <a:t>고객의 이름과 고객별 구매액</a:t>
            </a:r>
          </a:p>
          <a:p>
            <a:pPr marL="266700" lvl="1" indent="0">
              <a:buNone/>
            </a:pPr>
            <a:r>
              <a:rPr lang="en-US" altLang="ko-KR" dirty="0">
                <a:latin typeface="+mj-ea"/>
              </a:rPr>
              <a:t>(11) </a:t>
            </a:r>
            <a:r>
              <a:rPr lang="ko-KR" altLang="en-US" dirty="0">
                <a:latin typeface="+mj-ea"/>
              </a:rPr>
              <a:t>고객의 이름과 고객이 구매한 도서 목록</a:t>
            </a:r>
          </a:p>
          <a:p>
            <a:pPr marL="266700" lvl="1" indent="0">
              <a:buNone/>
            </a:pPr>
            <a:r>
              <a:rPr lang="en-US" altLang="ko-KR" dirty="0">
                <a:latin typeface="+mj-ea"/>
              </a:rPr>
              <a:t>(12) </a:t>
            </a:r>
            <a:r>
              <a:rPr lang="ko-KR" altLang="en-US" dirty="0">
                <a:latin typeface="+mj-ea"/>
              </a:rPr>
              <a:t>도서의 가격</a:t>
            </a:r>
            <a:r>
              <a:rPr lang="en-US" altLang="ko-KR" dirty="0">
                <a:latin typeface="+mj-ea"/>
              </a:rPr>
              <a:t>(Book </a:t>
            </a:r>
            <a:r>
              <a:rPr lang="ko-KR" altLang="en-US" dirty="0">
                <a:latin typeface="+mj-ea"/>
              </a:rPr>
              <a:t>테이블</a:t>
            </a:r>
            <a:r>
              <a:rPr lang="en-US" altLang="ko-KR" dirty="0">
                <a:latin typeface="+mj-ea"/>
              </a:rPr>
              <a:t>)</a:t>
            </a:r>
            <a:r>
              <a:rPr lang="ko-KR" altLang="en-US" dirty="0">
                <a:latin typeface="+mj-ea"/>
              </a:rPr>
              <a:t>과 판매가격</a:t>
            </a:r>
            <a:r>
              <a:rPr lang="en-US" altLang="ko-KR" dirty="0">
                <a:latin typeface="+mj-ea"/>
              </a:rPr>
              <a:t>(Orders </a:t>
            </a:r>
            <a:r>
              <a:rPr lang="ko-KR" altLang="en-US" dirty="0">
                <a:latin typeface="+mj-ea"/>
              </a:rPr>
              <a:t>테이블</a:t>
            </a:r>
            <a:r>
              <a:rPr lang="en-US" altLang="ko-KR" dirty="0">
                <a:latin typeface="+mj-ea"/>
              </a:rPr>
              <a:t>)</a:t>
            </a:r>
            <a:r>
              <a:rPr lang="ko-KR" altLang="en-US" dirty="0">
                <a:latin typeface="+mj-ea"/>
              </a:rPr>
              <a:t>의 차이가 가장 많은 주문</a:t>
            </a:r>
          </a:p>
          <a:p>
            <a:pPr marL="266700" lvl="1" indent="0">
              <a:buNone/>
            </a:pPr>
            <a:r>
              <a:rPr lang="en-US" altLang="ko-KR" dirty="0">
                <a:latin typeface="+mj-ea"/>
              </a:rPr>
              <a:t>(13) </a:t>
            </a:r>
            <a:r>
              <a:rPr lang="ko-KR" altLang="en-US" dirty="0">
                <a:latin typeface="+mj-ea"/>
              </a:rPr>
              <a:t>도서의 판매액 평균보다 자신의 구매액 평균이 더 높은 고객의 이름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6423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1560" y="1871768"/>
            <a:ext cx="3517310" cy="61908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04.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데이터 </a:t>
            </a:r>
            <a:r>
              <a:rPr lang="ko-KR" altLang="en-US" sz="3400" b="1" spc="-150" dirty="0" err="1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정의어</a:t>
            </a:r>
            <a:endParaRPr lang="ko-KR" altLang="en-US" sz="3400" b="1" spc="-150" dirty="0">
              <a:solidFill>
                <a:schemeClr val="accent4">
                  <a:lumMod val="50000"/>
                </a:schemeClr>
              </a:solidFill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475656" y="2780928"/>
            <a:ext cx="6840760" cy="25595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CREATE 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ALTER 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DROP 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164218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CREATE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테이블 구성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속성과 속성에 관한 제약 정의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기본키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정의하는 명령</a:t>
            </a:r>
            <a:endParaRPr lang="en-US" altLang="ko-KR" dirty="0" smtClean="0"/>
          </a:p>
          <a:p>
            <a:r>
              <a:rPr lang="en-US" altLang="ko-KR" dirty="0" smtClean="0"/>
              <a:t>PRIMARY KEY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기본키를</a:t>
            </a:r>
            <a:r>
              <a:rPr lang="ko-KR" altLang="en-US" dirty="0" smtClean="0"/>
              <a:t> 정할 때 사용</a:t>
            </a:r>
            <a:endParaRPr lang="en-US" altLang="ko-KR" dirty="0" smtClean="0"/>
          </a:p>
          <a:p>
            <a:r>
              <a:rPr lang="en-US" altLang="ko-KR" dirty="0" smtClean="0"/>
              <a:t>FOREIGN KEY :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지정할 때 사용</a:t>
            </a:r>
            <a:endParaRPr lang="en-US" altLang="ko-KR" dirty="0" smtClean="0"/>
          </a:p>
          <a:p>
            <a:r>
              <a:rPr lang="en-US" altLang="ko-KR" dirty="0" smtClean="0"/>
              <a:t>ON UPDATE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ON DELETE :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속성의 수정과 </a:t>
            </a:r>
            <a:r>
              <a:rPr lang="ko-KR" altLang="en-US" dirty="0" err="1" smtClean="0"/>
              <a:t>투플</a:t>
            </a:r>
            <a:r>
              <a:rPr lang="ko-KR" altLang="en-US" dirty="0" smtClean="0"/>
              <a:t> 삭제 시 동작을 나타냄</a:t>
            </a:r>
            <a:endParaRPr lang="en-US" altLang="ko-KR" dirty="0" smtClean="0"/>
          </a:p>
          <a:p>
            <a:endParaRPr lang="en-US" altLang="ko-KR" sz="1050" dirty="0" smtClean="0"/>
          </a:p>
          <a:p>
            <a:r>
              <a:rPr lang="en-US" altLang="ko-KR" dirty="0" smtClean="0"/>
              <a:t>CREATE </a:t>
            </a:r>
            <a:r>
              <a:rPr lang="ko-KR" altLang="en-US" dirty="0" smtClean="0"/>
              <a:t>문의 기본 문법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1884" y="3284984"/>
            <a:ext cx="6756176" cy="26642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CREATE TABLE </a:t>
            </a:r>
            <a:r>
              <a:rPr lang="ko-KR" altLang="en-US" sz="1200" dirty="0" smtClean="0">
                <a:latin typeface="+mn-ea"/>
                <a:ea typeface="+mn-ea"/>
              </a:rPr>
              <a:t>테이블이름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( { </a:t>
            </a:r>
            <a:r>
              <a:rPr lang="ko-KR" altLang="en-US" sz="1200" dirty="0" smtClean="0">
                <a:latin typeface="+mn-ea"/>
                <a:ea typeface="+mn-ea"/>
              </a:rPr>
              <a:t>속성이름 데이터타입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  [NOT NULL | UNIQUE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| DEFAULT </a:t>
            </a:r>
            <a:r>
              <a:rPr lang="ko-KR" altLang="en-US" sz="1200" dirty="0" smtClean="0">
                <a:latin typeface="+mn-ea"/>
                <a:ea typeface="+mn-ea"/>
              </a:rPr>
              <a:t>기본값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| CHECK </a:t>
            </a:r>
            <a:r>
              <a:rPr lang="ko-KR" altLang="en-US" sz="1200" dirty="0" smtClean="0">
                <a:latin typeface="+mn-ea"/>
                <a:ea typeface="+mn-ea"/>
              </a:rPr>
              <a:t>체크조건</a:t>
            </a:r>
            <a:r>
              <a:rPr lang="en-US" altLang="ko-KR" sz="1200" dirty="0" smtClean="0">
                <a:latin typeface="+mn-ea"/>
                <a:ea typeface="+mn-ea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 }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  [PRIMARY KEY </a:t>
            </a:r>
            <a:r>
              <a:rPr lang="ko-KR" altLang="en-US" sz="1200" dirty="0" smtClean="0">
                <a:latin typeface="+mn-ea"/>
                <a:ea typeface="+mn-ea"/>
              </a:rPr>
              <a:t>속성이름</a:t>
            </a:r>
            <a:r>
              <a:rPr lang="en-US" altLang="ko-KR" sz="1200" dirty="0" smtClean="0">
                <a:latin typeface="+mn-ea"/>
                <a:ea typeface="+mn-ea"/>
              </a:rPr>
              <a:t>(</a:t>
            </a:r>
            <a:r>
              <a:rPr lang="ko-KR" altLang="en-US" sz="1200" dirty="0" smtClean="0">
                <a:latin typeface="+mn-ea"/>
                <a:ea typeface="+mn-ea"/>
              </a:rPr>
              <a:t>들</a:t>
            </a:r>
            <a:r>
              <a:rPr lang="en-US" altLang="ko-KR" sz="1200" dirty="0" smtClean="0">
                <a:latin typeface="+mn-ea"/>
                <a:ea typeface="+mn-ea"/>
              </a:rPr>
              <a:t>)]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  {[FOREIGN KEY </a:t>
            </a:r>
            <a:r>
              <a:rPr lang="ko-KR" altLang="en-US" sz="1200" dirty="0" smtClean="0">
                <a:latin typeface="+mn-ea"/>
                <a:ea typeface="+mn-ea"/>
              </a:rPr>
              <a:t>속성이름 </a:t>
            </a:r>
            <a:r>
              <a:rPr lang="en-US" altLang="ko-KR" sz="1200" dirty="0" smtClean="0">
                <a:latin typeface="+mn-ea"/>
                <a:ea typeface="+mn-ea"/>
              </a:rPr>
              <a:t>REFERENCES </a:t>
            </a:r>
            <a:r>
              <a:rPr lang="ko-KR" altLang="en-US" sz="1200" dirty="0" smtClean="0">
                <a:latin typeface="+mn-ea"/>
                <a:ea typeface="+mn-ea"/>
              </a:rPr>
              <a:t>테이블이름</a:t>
            </a:r>
            <a:r>
              <a:rPr lang="en-US" altLang="ko-KR" sz="1200" dirty="0" smtClean="0">
                <a:latin typeface="+mn-ea"/>
                <a:ea typeface="+mn-ea"/>
              </a:rPr>
              <a:t>(</a:t>
            </a:r>
            <a:r>
              <a:rPr lang="ko-KR" altLang="en-US" sz="1200" dirty="0" smtClean="0">
                <a:latin typeface="+mn-ea"/>
                <a:ea typeface="+mn-ea"/>
              </a:rPr>
              <a:t>속성이름</a:t>
            </a:r>
            <a:r>
              <a:rPr lang="en-US" altLang="ko-KR" sz="1200" dirty="0" smtClean="0">
                <a:latin typeface="+mn-ea"/>
                <a:ea typeface="+mn-ea"/>
              </a:rPr>
              <a:t>)]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	 [ON DELETE [</a:t>
            </a:r>
            <a:r>
              <a:rPr lang="en-US" altLang="ko-KR" sz="1200" dirty="0">
                <a:latin typeface="+mn-ea"/>
                <a:ea typeface="+mn-ea"/>
              </a:rPr>
              <a:t>C</a:t>
            </a:r>
            <a:r>
              <a:rPr lang="en-US" altLang="ko-KR" sz="1200" dirty="0" smtClean="0">
                <a:latin typeface="+mn-ea"/>
                <a:ea typeface="+mn-ea"/>
              </a:rPr>
              <a:t>ASCADE┃SET NULL]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  }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)</a:t>
            </a:r>
            <a:endParaRPr lang="ko-KR" altLang="en-US" sz="12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CREATE </a:t>
            </a:r>
            <a:r>
              <a:rPr lang="ko-KR" altLang="en-US" dirty="0"/>
              <a:t>문</a:t>
            </a:r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400018"/>
              </p:ext>
            </p:extLst>
          </p:nvPr>
        </p:nvGraphicFramePr>
        <p:xfrm>
          <a:off x="764043" y="980728"/>
          <a:ext cx="7652617" cy="487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2911">
                <a:tc>
                  <a:txBody>
                    <a:bodyPr/>
                    <a:lstStyle/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3-34  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다음과 같은 속성을 가진 </a:t>
                      </a:r>
                      <a:r>
                        <a:rPr lang="en-US" altLang="ko-KR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NewBook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테이블을 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생성하시오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정수형은 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INTEGER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사용하며 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문자형은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가변형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문자타입인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VARCHAR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사용한다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ts val="21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bookid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도서번호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)-INTEGER</a:t>
                      </a:r>
                    </a:p>
                    <a:p>
                      <a:pPr marL="285750" indent="-285750" latinLnBrk="1">
                        <a:lnSpc>
                          <a:spcPts val="21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bookname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도서이름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)-VARCHAR(20)</a:t>
                      </a:r>
                    </a:p>
                    <a:p>
                      <a:pPr marL="285750" indent="-285750" latinLnBrk="1">
                        <a:lnSpc>
                          <a:spcPts val="21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publisher(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출판사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)-VARCHAR(20)</a:t>
                      </a:r>
                    </a:p>
                    <a:p>
                      <a:pPr marL="285750" indent="-285750" latinLnBrk="1">
                        <a:lnSpc>
                          <a:spcPts val="21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price(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)-INTEGER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dirty="0" smtClean="0"/>
                        <a:t>CREATE TABLE	</a:t>
                      </a:r>
                      <a:r>
                        <a:rPr lang="en-US" altLang="ko-KR" sz="1400" b="0" dirty="0" err="1" smtClean="0"/>
                        <a:t>NewBook</a:t>
                      </a:r>
                      <a:r>
                        <a:rPr lang="en-US" altLang="ko-KR" sz="1400" b="0" dirty="0" smtClean="0"/>
                        <a:t> (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dirty="0" smtClean="0"/>
                        <a:t>  </a:t>
                      </a:r>
                      <a:r>
                        <a:rPr lang="en-US" altLang="ko-KR" sz="1400" b="0" dirty="0" err="1" smtClean="0"/>
                        <a:t>bookid</a:t>
                      </a:r>
                      <a:r>
                        <a:rPr lang="en-US" altLang="ko-KR" sz="1400" b="0" dirty="0" smtClean="0"/>
                        <a:t>		INTEGER,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dirty="0" smtClean="0"/>
                        <a:t>  </a:t>
                      </a:r>
                      <a:r>
                        <a:rPr lang="en-US" altLang="ko-KR" sz="1400" b="0" dirty="0" err="1" smtClean="0"/>
                        <a:t>bookname</a:t>
                      </a:r>
                      <a:r>
                        <a:rPr lang="en-US" altLang="ko-KR" sz="1400" b="0" dirty="0" smtClean="0"/>
                        <a:t>	VARCHAR(20),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dirty="0" smtClean="0"/>
                        <a:t>  publisher		VARCHAR(20),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dirty="0" smtClean="0"/>
                        <a:t>  price		INTEGER);</a:t>
                      </a:r>
                      <a:endParaRPr lang="ko-KR" altLang="en-US" sz="1400" b="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8233">
                <a:tc>
                  <a:txBody>
                    <a:bodyPr/>
                    <a:lstStyle/>
                    <a:p>
                      <a:endParaRPr lang="ko-KR" altLang="en-US" sz="1400" b="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899592" y="4998849"/>
            <a:ext cx="51125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CREATE TABLE </a:t>
            </a:r>
            <a:r>
              <a:rPr lang="en-US" altLang="ko-KR" sz="1200" dirty="0" err="1" smtClean="0">
                <a:ea typeface="맑은 고딕" panose="020B0503020000020004" pitchFamily="50" charset="-127"/>
              </a:rPr>
              <a:t>NewBook</a:t>
            </a:r>
            <a:r>
              <a:rPr lang="en-US" altLang="ko-KR" sz="1200" dirty="0" smtClean="0">
                <a:ea typeface="맑은 고딕" panose="020B0503020000020004" pitchFamily="50" charset="-127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200" dirty="0" err="1" smtClean="0">
                <a:ea typeface="맑은 고딕" panose="020B0503020000020004" pitchFamily="50" charset="-127"/>
              </a:rPr>
              <a:t>bookid</a:t>
            </a:r>
            <a:r>
              <a:rPr lang="en-US" altLang="ko-KR" sz="1200" dirty="0" smtClean="0">
                <a:ea typeface="맑은 고딕" panose="020B0503020000020004" pitchFamily="50" charset="-127"/>
              </a:rPr>
              <a:t> 	  INTEGER,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200" dirty="0" err="1" smtClean="0">
                <a:ea typeface="맑은 고딕" panose="020B0503020000020004" pitchFamily="50" charset="-127"/>
              </a:rPr>
              <a:t>bookname</a:t>
            </a:r>
            <a:r>
              <a:rPr lang="en-US" altLang="ko-KR" sz="1200" dirty="0" smtClean="0">
                <a:ea typeface="맑은 고딕" panose="020B0503020000020004" pitchFamily="50" charset="-127"/>
              </a:rPr>
              <a:t>	  VARCHAR(20),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 publisher 	  VARCHAR(20),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 price 	  INTEGER,  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ea typeface="맑은 고딕" panose="020B0503020000020004" pitchFamily="50" charset="-127"/>
              </a:rPr>
              <a:t>PRIMARY KEY (</a:t>
            </a:r>
            <a:r>
              <a:rPr lang="en-US" altLang="ko-KR" sz="1200" b="1" dirty="0" err="1" smtClean="0">
                <a:ea typeface="맑은 고딕" panose="020B0503020000020004" pitchFamily="50" charset="-127"/>
              </a:rPr>
              <a:t>bookid</a:t>
            </a:r>
            <a:r>
              <a:rPr lang="en-US" altLang="ko-KR" sz="1200" b="1" dirty="0" smtClean="0">
                <a:ea typeface="맑은 고딕" panose="020B0503020000020004" pitchFamily="50" charset="-127"/>
              </a:rPr>
              <a:t>));</a:t>
            </a:r>
            <a:endParaRPr lang="ko-KR" altLang="en-US" sz="1200" dirty="0"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20149" y="5524225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ea typeface="맑은 고딕" panose="020B0503020000020004" pitchFamily="50" charset="-127"/>
              </a:rPr>
              <a:t>=</a:t>
            </a:r>
            <a:endParaRPr lang="ko-KR" altLang="en-US" b="1" dirty="0"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19599" y="5091182"/>
            <a:ext cx="33843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CREATE TABLE </a:t>
            </a:r>
            <a:r>
              <a:rPr lang="en-US" altLang="ko-KR" sz="1200" dirty="0" err="1" smtClean="0">
                <a:ea typeface="맑은 고딕" panose="020B0503020000020004" pitchFamily="50" charset="-127"/>
              </a:rPr>
              <a:t>NewBook</a:t>
            </a:r>
            <a:r>
              <a:rPr lang="en-US" altLang="ko-KR" sz="1200" dirty="0" smtClean="0">
                <a:ea typeface="맑은 고딕" panose="020B0503020000020004" pitchFamily="50" charset="-127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200" dirty="0" err="1" smtClean="0">
                <a:ea typeface="맑은 고딕" panose="020B0503020000020004" pitchFamily="50" charset="-127"/>
              </a:rPr>
              <a:t>bookid</a:t>
            </a:r>
            <a:r>
              <a:rPr lang="en-US" altLang="ko-KR" sz="1200" dirty="0" smtClean="0">
                <a:ea typeface="맑은 고딕" panose="020B0503020000020004" pitchFamily="50" charset="-127"/>
              </a:rPr>
              <a:t> 	 INTEGER 	</a:t>
            </a:r>
            <a:r>
              <a:rPr lang="en-US" altLang="ko-KR" sz="1200" b="1" dirty="0" smtClean="0">
                <a:ea typeface="맑은 고딕" panose="020B0503020000020004" pitchFamily="50" charset="-127"/>
              </a:rPr>
              <a:t>PRIMARY KEY,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200" dirty="0" err="1" smtClean="0">
                <a:ea typeface="맑은 고딕" panose="020B0503020000020004" pitchFamily="50" charset="-127"/>
              </a:rPr>
              <a:t>bookname</a:t>
            </a:r>
            <a:r>
              <a:rPr lang="en-US" altLang="ko-KR" sz="1200" dirty="0" smtClean="0">
                <a:ea typeface="맑은 고딕" panose="020B0503020000020004" pitchFamily="50" charset="-127"/>
              </a:rPr>
              <a:t>    VARCHAR(20),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 publisher 	  VARCHAR(20),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ea typeface="맑은 고딕" panose="020B0503020000020004" pitchFamily="50" charset="-127"/>
              </a:rPr>
              <a:t> price 	  INTEGER);</a:t>
            </a:r>
            <a:endParaRPr lang="ko-KR" altLang="en-US" sz="1200" dirty="0"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6734" y="4633982"/>
            <a:ext cx="4752528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※ </a:t>
            </a:r>
            <a:r>
              <a:rPr lang="ko-KR" altLang="en-US" sz="1400" b="1" dirty="0" err="1">
                <a:latin typeface="+mj-ea"/>
                <a:ea typeface="+mj-ea"/>
              </a:rPr>
              <a:t>기본키를</a:t>
            </a:r>
            <a:r>
              <a:rPr lang="ko-KR" altLang="en-US" sz="1400" b="1" dirty="0">
                <a:latin typeface="+mj-ea"/>
                <a:ea typeface="+mj-ea"/>
              </a:rPr>
              <a:t> 지정하고 싶다면 다음과 같이 생성한다</a:t>
            </a:r>
            <a:r>
              <a:rPr lang="en-US" altLang="ko-KR" sz="1400" b="1" dirty="0" smtClean="0">
                <a:latin typeface="+mj-ea"/>
                <a:ea typeface="+mj-ea"/>
              </a:rPr>
              <a:t>.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CREATE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sz="1400" dirty="0" smtClean="0"/>
              <a:t>※ </a:t>
            </a:r>
            <a:r>
              <a:rPr lang="en-US" altLang="ko-KR" sz="1400" dirty="0" err="1" smtClean="0"/>
              <a:t>bookid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속성이 없어서 두 개의 속성 </a:t>
            </a:r>
            <a:r>
              <a:rPr lang="en-US" altLang="ko-KR" sz="1400" dirty="0" err="1" smtClean="0"/>
              <a:t>bookname</a:t>
            </a:r>
            <a:r>
              <a:rPr lang="en-US" altLang="ko-KR" sz="1400" dirty="0" smtClean="0"/>
              <a:t>, publisher</a:t>
            </a:r>
            <a:r>
              <a:rPr lang="ko-KR" altLang="en-US" sz="1400" dirty="0" smtClean="0"/>
              <a:t>가 기본키가 된다면 괄호를 사용하여   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err="1" smtClean="0"/>
              <a:t>복합키를</a:t>
            </a:r>
            <a:r>
              <a:rPr lang="ko-KR" altLang="en-US" sz="1400" dirty="0" smtClean="0"/>
              <a:t> 지정한다</a:t>
            </a:r>
            <a:r>
              <a:rPr lang="en-US" altLang="ko-KR" sz="1400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 ※ </a:t>
            </a:r>
            <a:r>
              <a:rPr lang="en-US" altLang="ko-KR" sz="1400" dirty="0" err="1" smtClean="0"/>
              <a:t>NewBook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테이블의 </a:t>
            </a:r>
            <a:r>
              <a:rPr lang="en-US" altLang="ko-KR" sz="1400" dirty="0" smtClean="0"/>
              <a:t>CREATE </a:t>
            </a:r>
            <a:r>
              <a:rPr lang="ko-KR" altLang="en-US" sz="1400" dirty="0" smtClean="0"/>
              <a:t>문에 좀 더 복잡한 제약사항을 추가한다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771021" y="1882433"/>
            <a:ext cx="4572000" cy="17081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ea typeface="맑은 고딕" panose="020B0503020000020004" pitchFamily="50" charset="-127"/>
              </a:rPr>
              <a:t>CREATE TABLE 	</a:t>
            </a:r>
            <a:r>
              <a:rPr lang="en-US" altLang="ko-KR" sz="1400" dirty="0" err="1">
                <a:ea typeface="맑은 고딕" panose="020B0503020000020004" pitchFamily="50" charset="-127"/>
              </a:rPr>
              <a:t>NewBook</a:t>
            </a:r>
            <a:r>
              <a:rPr lang="en-US" altLang="ko-KR" sz="1400" dirty="0">
                <a:ea typeface="맑은 고딕" panose="020B0503020000020004" pitchFamily="50" charset="-127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맑은 고딕" panose="020B0503020000020004" pitchFamily="50" charset="-127"/>
              </a:rPr>
              <a:t>  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bookname</a:t>
            </a:r>
            <a:r>
              <a:rPr lang="en-US" altLang="ko-KR" sz="1400" dirty="0">
                <a:ea typeface="맑은 고딕" panose="020B0503020000020004" pitchFamily="50" charset="-127"/>
              </a:rPr>
              <a:t>	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VARCHAR(20</a:t>
            </a:r>
            <a:r>
              <a:rPr lang="en-US" altLang="ko-KR" sz="1400" dirty="0">
                <a:ea typeface="맑은 고딕" panose="020B0503020000020004" pitchFamily="50" charset="-127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맑은 고딕" panose="020B0503020000020004" pitchFamily="50" charset="-127"/>
              </a:rPr>
              <a:t>  publisher		VARCHAR(20),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맑은 고딕" panose="020B0503020000020004" pitchFamily="50" charset="-127"/>
              </a:rPr>
              <a:t>  price 		INTEGER,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맑은 고딕" panose="020B0503020000020004" pitchFamily="50" charset="-127"/>
              </a:rPr>
              <a:t>  </a:t>
            </a:r>
            <a:r>
              <a:rPr lang="en-US" altLang="ko-KR" sz="1400" b="1" dirty="0">
                <a:ea typeface="맑은 고딕" panose="020B0503020000020004" pitchFamily="50" charset="-127"/>
              </a:rPr>
              <a:t>PRIMARY KEY</a:t>
            </a:r>
            <a:r>
              <a:rPr lang="en-US" altLang="ko-KR" sz="1400" dirty="0">
                <a:ea typeface="맑은 고딕" panose="020B0503020000020004" pitchFamily="50" charset="-127"/>
              </a:rPr>
              <a:t>	(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bookname</a:t>
            </a:r>
            <a:r>
              <a:rPr lang="en-US" altLang="ko-KR" sz="1400" dirty="0">
                <a:ea typeface="맑은 고딕" panose="020B0503020000020004" pitchFamily="50" charset="-127"/>
              </a:rPr>
              <a:t>, publisher));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3789040"/>
            <a:ext cx="7488832" cy="648072"/>
          </a:xfrm>
          <a:prstGeom prst="roundRect">
            <a:avLst>
              <a:gd name="adj" fmla="val 931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100"/>
              </a:lnSpc>
            </a:pPr>
            <a:r>
              <a:rPr lang="en-US" altLang="ko-KR" sz="1200" dirty="0" err="1" smtClean="0">
                <a:solidFill>
                  <a:schemeClr val="tx1"/>
                </a:solidFill>
                <a:latin typeface="+mn-ea"/>
              </a:rPr>
              <a:t>bookname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NULL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값을 가질 수 없고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publisher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는 같은 값이 있으면 안 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price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에 값이 입력되지 않을 경우 기본 값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10000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을 저장한다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또 가격은 최소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1,000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원 이상으로 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1021" y="4725144"/>
            <a:ext cx="676875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ea typeface="맑은 고딕" panose="020B0503020000020004" pitchFamily="50" charset="-127"/>
              </a:rPr>
              <a:t>CREATE TABLE 	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NewBook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ea typeface="맑은 고딕" panose="020B0503020000020004" pitchFamily="50" charset="-127"/>
              </a:rPr>
              <a:t>  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bookname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     	VARCHAR(20) 	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NOT NULL,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ea typeface="맑은 고딕" panose="020B0503020000020004" pitchFamily="50" charset="-127"/>
              </a:rPr>
              <a:t>  publisher      	VARCHAR(20) 	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UNIQUE,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ea typeface="맑은 고딕" panose="020B0503020000020004" pitchFamily="50" charset="-127"/>
              </a:rPr>
              <a:t>  price 	     	INTEGER 	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DEFAULT 10000 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CHECK(price &gt; 1000),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ea typeface="맑은 고딕" panose="020B0503020000020004" pitchFamily="50" charset="-127"/>
              </a:rPr>
              <a:t>  PRIMARY KEY 	(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bookname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, publisher));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CREATE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3983435"/>
              </p:ext>
            </p:extLst>
          </p:nvPr>
        </p:nvGraphicFramePr>
        <p:xfrm>
          <a:off x="735807" y="1268760"/>
          <a:ext cx="7652617" cy="3741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3-35  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다음과 같은 속성을 가진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NewCustomer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테이블을 생성하시오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custid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고객번호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- INTEGER,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기본키</a:t>
                      </a:r>
                      <a:endParaRPr lang="ko-KR" altLang="en-US" sz="1200" b="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name(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– VARCHAR(40)</a:t>
                      </a: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address(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– VARCHAR(40)</a:t>
                      </a: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phone(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전화번호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– VARCHAR(30)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altLang="ko-KR" sz="140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CREATE TABLE           </a:t>
                      </a:r>
                      <a:r>
                        <a:rPr lang="en-US" altLang="ko-KR" sz="1400" dirty="0" err="1" smtClean="0"/>
                        <a:t>NewCustomer</a:t>
                      </a:r>
                      <a:r>
                        <a:rPr lang="en-US" altLang="ko-KR" sz="1400" dirty="0" smtClean="0"/>
                        <a:t> (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custid</a:t>
                      </a:r>
                      <a:r>
                        <a:rPr lang="en-US" altLang="ko-KR" sz="1400" dirty="0" smtClean="0"/>
                        <a:t> 	               INTEGER  PRIMARY KEY,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 name 	               VARCHAR(40),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 address 	               VARCHAR(40),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 phone 	               VARCHAR(30) );</a:t>
                      </a:r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마당서점의 데이터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962098"/>
              </p:ext>
            </p:extLst>
          </p:nvPr>
        </p:nvGraphicFramePr>
        <p:xfrm>
          <a:off x="449461" y="1134400"/>
          <a:ext cx="3681440" cy="3124962"/>
        </p:xfrm>
        <a:graphic>
          <a:graphicData uri="http://schemas.openxmlformats.org/drawingml/2006/table">
            <a:tbl>
              <a:tblPr/>
              <a:tblGrid>
                <a:gridCol w="723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3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bookid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bookname</a:t>
                      </a:r>
                      <a:endParaRPr lang="en-US" sz="1200" b="1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publisher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price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축구의 역사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굿스포츠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축구아는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여자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나무수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축구의 이해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대한미디어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22000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골프 바이블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대한미디어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35000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피겨 교본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굿스포츠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역도 단계별기술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굿스포츠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야구의 추억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이상미디어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야구를 부탁해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이상미디어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올림픽 이야기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삼성당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7500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Olympic Champions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Pearson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100814"/>
              </p:ext>
            </p:extLst>
          </p:nvPr>
        </p:nvGraphicFramePr>
        <p:xfrm>
          <a:off x="451474" y="4748614"/>
          <a:ext cx="3697510" cy="1726692"/>
        </p:xfrm>
        <a:graphic>
          <a:graphicData uri="http://schemas.openxmlformats.org/drawingml/2006/table">
            <a:tbl>
              <a:tblPr/>
              <a:tblGrid>
                <a:gridCol w="601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0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custid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name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address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phone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박지성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영국 </a:t>
                      </a: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맨체스타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000-5000-0001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김연아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대한민국 서울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000-6000-0001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장미란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대한민국 강원도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000-7000-0001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추신수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미국 클리블랜드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000-8000-0001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박세리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대한민국 대전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593919"/>
              </p:ext>
            </p:extLst>
          </p:nvPr>
        </p:nvGraphicFramePr>
        <p:xfrm>
          <a:off x="4562949" y="1134400"/>
          <a:ext cx="4104456" cy="3124962"/>
        </p:xfrm>
        <a:graphic>
          <a:graphicData uri="http://schemas.openxmlformats.org/drawingml/2006/table">
            <a:tbl>
              <a:tblPr/>
              <a:tblGrid>
                <a:gridCol w="682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8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9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3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orderid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custid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bookid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saleprice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orderdate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2014-07-01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2014-07-03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2014-07-03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2014-07-04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2014-07-05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2014-07-07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2014-07-07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2014-07-08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2014-07-09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2014-07-10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67928" y="4228329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 smtClean="0">
                <a:ea typeface="맑은 고딕" panose="020B0503020000020004" pitchFamily="50" charset="-127"/>
              </a:rPr>
              <a:t>Book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테이블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7928" y="647530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 smtClean="0">
                <a:ea typeface="맑은 고딕" panose="020B0503020000020004" pitchFamily="50" charset="-127"/>
              </a:rPr>
              <a:t>Customer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테이블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62949" y="4157234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 dirty="0" smtClean="0">
                <a:ea typeface="맑은 고딕" panose="020B0503020000020004" pitchFamily="50" charset="-127"/>
              </a:rPr>
              <a:t>Orders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테이블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1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CREATE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9516955"/>
              </p:ext>
            </p:extLst>
          </p:nvPr>
        </p:nvGraphicFramePr>
        <p:xfrm>
          <a:off x="735807" y="1268760"/>
          <a:ext cx="7652617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3-36  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다음과 같은 속성을 가진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NewOrders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테이블을 생성하시오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orderid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주문번호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- INTEGER,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기본키</a:t>
                      </a:r>
                      <a:endParaRPr lang="ko-KR" altLang="en-US" sz="1200" b="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custid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고객번호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- INTEGER, NOT NULL 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제약조건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외래키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NewCustomer.custid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연쇄삭제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bookid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도서번호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- INTEGER, NOT NULL 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제약조건</a:t>
                      </a: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saleprice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판매가격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- INTEGER </a:t>
                      </a: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orderdate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판매일자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– DATE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altLang="ko-KR" sz="140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CREATE TABLE         </a:t>
                      </a:r>
                      <a:r>
                        <a:rPr lang="en-US" altLang="ko-KR" sz="1400" dirty="0" err="1" smtClean="0"/>
                        <a:t>NewOrders</a:t>
                      </a:r>
                      <a:r>
                        <a:rPr lang="en-US" altLang="ko-KR" sz="1400" dirty="0" smtClean="0"/>
                        <a:t> (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orderid</a:t>
                      </a:r>
                      <a:r>
                        <a:rPr lang="en-US" altLang="ko-KR" sz="1400" dirty="0" smtClean="0"/>
                        <a:t> 	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INTEGER</a:t>
                      </a:r>
                      <a:r>
                        <a:rPr lang="en-US" altLang="ko-KR" sz="1400" dirty="0" smtClean="0"/>
                        <a:t>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custid</a:t>
                      </a:r>
                      <a:r>
                        <a:rPr lang="en-US" altLang="ko-KR" sz="1400" dirty="0" smtClean="0"/>
                        <a:t> 	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INTEGER</a:t>
                      </a:r>
                      <a:r>
                        <a:rPr lang="en-US" altLang="ko-KR" sz="1400" dirty="0" smtClean="0"/>
                        <a:t> 	NOT NULL,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bookid</a:t>
                      </a:r>
                      <a:r>
                        <a:rPr lang="en-US" altLang="ko-KR" sz="1400" dirty="0" smtClean="0"/>
                        <a:t> 	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INTEGER</a:t>
                      </a:r>
                      <a:r>
                        <a:rPr lang="en-US" altLang="ko-KR" sz="1400" dirty="0" smtClean="0"/>
                        <a:t> 	NOT NULL,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saleprice</a:t>
                      </a:r>
                      <a:r>
                        <a:rPr lang="en-US" altLang="ko-KR" sz="1400" dirty="0" smtClean="0"/>
                        <a:t> 	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INTEGER</a:t>
                      </a:r>
                      <a:r>
                        <a:rPr lang="en-US" altLang="ko-KR" sz="1400" dirty="0" smtClean="0"/>
                        <a:t>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orderdate</a:t>
                      </a:r>
                      <a:r>
                        <a:rPr lang="en-US" altLang="ko-KR" sz="1400" dirty="0" smtClean="0"/>
                        <a:t> 	DATE,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 PRIMARY KEY (</a:t>
                      </a:r>
                      <a:r>
                        <a:rPr lang="en-US" altLang="ko-KR" sz="1400" dirty="0" err="1" smtClean="0"/>
                        <a:t>orderid</a:t>
                      </a:r>
                      <a:r>
                        <a:rPr lang="en-US" altLang="ko-KR" sz="1400" dirty="0" smtClean="0"/>
                        <a:t>),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1" dirty="0" smtClean="0"/>
                        <a:t> FOREIGN KEY </a:t>
                      </a:r>
                      <a:r>
                        <a:rPr lang="en-US" altLang="ko-KR" sz="1400" b="0" dirty="0" smtClean="0"/>
                        <a:t>(</a:t>
                      </a:r>
                      <a:r>
                        <a:rPr lang="en-US" altLang="ko-KR" sz="1400" b="0" dirty="0" err="1" smtClean="0"/>
                        <a:t>custid</a:t>
                      </a:r>
                      <a:r>
                        <a:rPr lang="en-US" altLang="ko-KR" sz="1400" b="0" dirty="0" smtClean="0"/>
                        <a:t>) REFERENCES </a:t>
                      </a:r>
                      <a:r>
                        <a:rPr lang="en-US" altLang="ko-KR" sz="1400" b="0" dirty="0" err="1" smtClean="0"/>
                        <a:t>NewCustomer</a:t>
                      </a:r>
                      <a:r>
                        <a:rPr lang="en-US" altLang="ko-KR" sz="1400" b="0" dirty="0" smtClean="0"/>
                        <a:t>(</a:t>
                      </a:r>
                      <a:r>
                        <a:rPr lang="en-US" altLang="ko-KR" sz="1400" b="0" dirty="0" err="1" smtClean="0"/>
                        <a:t>custid</a:t>
                      </a:r>
                      <a:r>
                        <a:rPr lang="en-US" altLang="ko-KR" sz="1400" b="0" dirty="0" smtClean="0"/>
                        <a:t>) ON DELETE CASCADE );</a:t>
                      </a:r>
                      <a:endParaRPr lang="ko-KR" altLang="en-US" sz="1400" b="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CREATE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7920880" cy="54726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 err="1" smtClean="0"/>
              <a:t>외래키</a:t>
            </a:r>
            <a:r>
              <a:rPr lang="ko-KR" altLang="en-US" dirty="0" smtClean="0"/>
              <a:t> 제약조건을 명시할 때는 반드시 참조되는 테이블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부모 </a:t>
            </a:r>
            <a:r>
              <a:rPr lang="ko-KR" altLang="en-US" dirty="0" err="1" smtClean="0"/>
              <a:t>릴레이션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</a:t>
            </a:r>
            <a:endParaRPr lang="en-US" altLang="ko-KR" dirty="0" smtClean="0"/>
          </a:p>
          <a:p>
            <a:pPr marL="0" lv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존재해야 하며 참조되는 테이블의 </a:t>
            </a:r>
            <a:r>
              <a:rPr lang="ko-KR" altLang="en-US" dirty="0" err="1" smtClean="0"/>
              <a:t>기본키여야</a:t>
            </a:r>
            <a:r>
              <a:rPr lang="ko-KR" altLang="en-US" dirty="0" smtClean="0"/>
              <a:t> 함</a:t>
            </a:r>
            <a:endParaRPr lang="en-US" altLang="ko-KR" dirty="0"/>
          </a:p>
          <a:p>
            <a:pPr lvl="0"/>
            <a:r>
              <a:rPr lang="ko-KR" altLang="en-US" dirty="0" err="1" smtClean="0"/>
              <a:t>외래키</a:t>
            </a:r>
            <a:r>
              <a:rPr lang="ko-KR" altLang="en-US" dirty="0" smtClean="0"/>
              <a:t> 지정 시 </a:t>
            </a:r>
            <a:r>
              <a:rPr lang="en-US" altLang="ko-KR" dirty="0" smtClean="0"/>
              <a:t>ON DELETE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ON UPDATE </a:t>
            </a:r>
            <a:r>
              <a:rPr lang="ko-KR" altLang="en-US" dirty="0" smtClean="0"/>
              <a:t>옵션은 참조되는 테이블의 </a:t>
            </a:r>
            <a:r>
              <a:rPr lang="ko-KR" altLang="en-US" dirty="0" err="1" smtClean="0"/>
              <a:t>튜플이</a:t>
            </a:r>
            <a:r>
              <a:rPr lang="ko-KR" altLang="en-US" dirty="0" smtClean="0"/>
              <a:t> 삭제되거나 수정될 때 취할 수 있는 동작을 지정함</a:t>
            </a:r>
            <a:endParaRPr lang="en-US" altLang="ko-KR" dirty="0" smtClean="0"/>
          </a:p>
          <a:p>
            <a:pPr lvl="0"/>
            <a:r>
              <a:rPr lang="en-US" altLang="ko-KR" dirty="0" smtClean="0"/>
              <a:t>NO ACTION</a:t>
            </a:r>
            <a:r>
              <a:rPr lang="ko-KR" altLang="en-US" dirty="0" smtClean="0"/>
              <a:t>은 어떠한 동작도 취하지 않음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8320" y="321297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3-10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데이터 타입 종류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689771"/>
              </p:ext>
            </p:extLst>
          </p:nvPr>
        </p:nvGraphicFramePr>
        <p:xfrm>
          <a:off x="1043608" y="3528396"/>
          <a:ext cx="6480720" cy="3140964"/>
        </p:xfrm>
        <a:graphic>
          <a:graphicData uri="http://schemas.openxmlformats.org/drawingml/2006/table">
            <a:tbl>
              <a:tblPr/>
              <a:tblGrid>
                <a:gridCol w="1329604">
                  <a:extLst>
                    <a:ext uri="{9D8B030D-6E8A-4147-A177-3AD203B41FA5}">
                      <a16:colId xmlns:a16="http://schemas.microsoft.com/office/drawing/2014/main" val="820631780"/>
                    </a:ext>
                  </a:extLst>
                </a:gridCol>
                <a:gridCol w="2990876">
                  <a:extLst>
                    <a:ext uri="{9D8B030D-6E8A-4147-A177-3AD203B41FA5}">
                      <a16:colId xmlns:a16="http://schemas.microsoft.com/office/drawing/2014/main" val="403824869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010231037"/>
                    </a:ext>
                  </a:extLst>
                </a:gridCol>
              </a:tblGrid>
              <a:tr h="29137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ANSI SQL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 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69252"/>
                  </a:ext>
                </a:extLst>
              </a:tr>
              <a:tr h="54543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바이트 정수형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INTEGER, INT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SMALLINT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096199"/>
                  </a:ext>
                </a:extLst>
              </a:tr>
              <a:tr h="54543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NUMERIC(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m,d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DECIMAL(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m,d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전체자리수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m,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소수점이하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자리수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가진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숫자형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DECIMAL(p, s)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NUMERIC[(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p,s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)]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269886"/>
                  </a:ext>
                </a:extLst>
              </a:tr>
              <a:tr h="54543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CHAR(n)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문자형 고정길이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문자를 저장하고 남은 공간은 공백으로 채운다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CHARACTER(n)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CHAR(n)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818831"/>
                  </a:ext>
                </a:extLst>
              </a:tr>
              <a:tr h="54543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VARCHAR(n)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문자형 가변길이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CHARACTER VARYING(n)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 VARYING(n)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03938"/>
                  </a:ext>
                </a:extLst>
              </a:tr>
              <a:tr h="29137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시간을 저장한다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060557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908175" y="27188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ALTER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ALTER </a:t>
            </a:r>
            <a:r>
              <a:rPr lang="ko-KR" altLang="en-US" dirty="0" smtClean="0"/>
              <a:t>문은 생성된 테이블의 속성과 속성에 관한 제약을 변경하며</a:t>
            </a:r>
            <a:r>
              <a:rPr lang="en-US" altLang="ko-KR" dirty="0" smtClean="0"/>
              <a:t>, </a:t>
            </a:r>
          </a:p>
          <a:p>
            <a:pPr marL="0" indent="0">
              <a:buNone/>
            </a:pPr>
            <a:r>
              <a:rPr lang="en-US" altLang="ko-KR" dirty="0" smtClean="0"/>
              <a:t>     </a:t>
            </a:r>
            <a:r>
              <a:rPr lang="ko-KR" altLang="en-US" dirty="0" err="1" smtClean="0"/>
              <a:t>기본키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변경함</a:t>
            </a:r>
            <a:endParaRPr lang="en-US" altLang="ko-KR" dirty="0" smtClean="0"/>
          </a:p>
          <a:p>
            <a:r>
              <a:rPr lang="en-US" altLang="ko-KR" dirty="0" smtClean="0"/>
              <a:t>ADD, DROP</a:t>
            </a:r>
            <a:r>
              <a:rPr lang="ko-KR" altLang="en-US" dirty="0" smtClean="0"/>
              <a:t>은 속성을 추가하거나 제거할 때 사용함</a:t>
            </a:r>
            <a:endParaRPr lang="en-US" altLang="ko-KR" dirty="0" smtClean="0"/>
          </a:p>
          <a:p>
            <a:r>
              <a:rPr lang="en-US" altLang="ko-KR" dirty="0" smtClean="0"/>
              <a:t>MODIFY</a:t>
            </a:r>
            <a:r>
              <a:rPr lang="ko-KR" altLang="en-US" dirty="0" smtClean="0"/>
              <a:t>는 속성의 기본값을 설정하거나 삭제할 때 사용함</a:t>
            </a:r>
            <a:endParaRPr lang="en-US" altLang="ko-KR" dirty="0" smtClean="0"/>
          </a:p>
          <a:p>
            <a:r>
              <a:rPr lang="en-US" altLang="ko-KR" dirty="0" smtClean="0"/>
              <a:t>ADD &lt;</a:t>
            </a:r>
            <a:r>
              <a:rPr lang="ko-KR" altLang="en-US" dirty="0" smtClean="0"/>
              <a:t>제약이름</a:t>
            </a:r>
            <a:r>
              <a:rPr lang="en-US" altLang="ko-KR" dirty="0" smtClean="0"/>
              <a:t>&gt;, DROP &lt;</a:t>
            </a:r>
            <a:r>
              <a:rPr lang="ko-KR" altLang="en-US" dirty="0" smtClean="0"/>
              <a:t>제약이름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은 제약사항을 추가하거나 삭제할 때 사용함</a:t>
            </a:r>
            <a:endParaRPr lang="en-US" altLang="ko-KR" dirty="0" smtClean="0"/>
          </a:p>
          <a:p>
            <a:endParaRPr lang="en-US" altLang="ko-KR" sz="1000" dirty="0" smtClean="0"/>
          </a:p>
          <a:p>
            <a:r>
              <a:rPr lang="en-US" altLang="ko-KR" dirty="0" smtClean="0"/>
              <a:t>ALTER </a:t>
            </a:r>
            <a:r>
              <a:rPr lang="ko-KR" altLang="en-US" dirty="0" smtClean="0"/>
              <a:t>문의 기본 문법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4176" y="3717032"/>
            <a:ext cx="4955976" cy="20162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ALTER TABLE </a:t>
            </a:r>
            <a:r>
              <a:rPr lang="ko-KR" altLang="en-US" sz="1200" dirty="0" smtClean="0">
                <a:latin typeface="+mn-ea"/>
                <a:ea typeface="+mn-ea"/>
              </a:rPr>
              <a:t>테이블이름</a:t>
            </a:r>
          </a:p>
          <a:p>
            <a:pPr marL="447675"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[ADD </a:t>
            </a:r>
            <a:r>
              <a:rPr lang="ko-KR" altLang="en-US" sz="1200" dirty="0" smtClean="0">
                <a:latin typeface="+mn-ea"/>
                <a:ea typeface="+mn-ea"/>
              </a:rPr>
              <a:t>속성이름 데이터타입</a:t>
            </a:r>
            <a:r>
              <a:rPr lang="en-US" altLang="ko-KR" sz="1200" dirty="0" smtClean="0">
                <a:latin typeface="+mn-ea"/>
                <a:ea typeface="+mn-ea"/>
              </a:rPr>
              <a:t>]</a:t>
            </a:r>
          </a:p>
          <a:p>
            <a:pPr marL="447675" indent="-447675"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	[DROP COLUMN </a:t>
            </a:r>
            <a:r>
              <a:rPr lang="ko-KR" altLang="en-US" sz="1200" dirty="0" smtClean="0">
                <a:latin typeface="+mn-ea"/>
                <a:ea typeface="+mn-ea"/>
              </a:rPr>
              <a:t>속성이름</a:t>
            </a:r>
            <a:r>
              <a:rPr lang="en-US" altLang="ko-KR" sz="1200" dirty="0" smtClean="0">
                <a:latin typeface="+mn-ea"/>
                <a:ea typeface="+mn-ea"/>
              </a:rPr>
              <a:t>]</a:t>
            </a:r>
          </a:p>
          <a:p>
            <a:pPr marL="447675" indent="-447675"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	[MODIFY </a:t>
            </a:r>
            <a:r>
              <a:rPr lang="ko-KR" altLang="en-US" sz="1200" dirty="0" smtClean="0">
                <a:latin typeface="+mn-ea"/>
                <a:ea typeface="+mn-ea"/>
              </a:rPr>
              <a:t>속성이름 데이터타입</a:t>
            </a:r>
            <a:r>
              <a:rPr lang="en-US" altLang="ko-KR" sz="1200" dirty="0" smtClean="0">
                <a:latin typeface="+mn-ea"/>
                <a:ea typeface="+mn-ea"/>
              </a:rPr>
              <a:t>]</a:t>
            </a:r>
          </a:p>
          <a:p>
            <a:pPr marL="447675" indent="-447675"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	[MODIFY </a:t>
            </a:r>
            <a:r>
              <a:rPr lang="ko-KR" altLang="en-US" sz="1200" dirty="0" smtClean="0">
                <a:latin typeface="+mn-ea"/>
                <a:ea typeface="+mn-ea"/>
              </a:rPr>
              <a:t>속성이름 </a:t>
            </a:r>
            <a:r>
              <a:rPr lang="en-US" altLang="ko-KR" sz="1200" dirty="0" smtClean="0">
                <a:latin typeface="+mn-ea"/>
                <a:ea typeface="+mn-ea"/>
              </a:rPr>
              <a:t>[NULL┃NOT NULL]]</a:t>
            </a:r>
          </a:p>
          <a:p>
            <a:pPr marL="447675" indent="-447675"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	[ADD PRIMARY KEY(</a:t>
            </a:r>
            <a:r>
              <a:rPr lang="ko-KR" altLang="en-US" sz="1200" dirty="0" smtClean="0">
                <a:latin typeface="+mn-ea"/>
                <a:ea typeface="+mn-ea"/>
              </a:rPr>
              <a:t>속성이름</a:t>
            </a:r>
            <a:r>
              <a:rPr lang="en-US" altLang="ko-KR" sz="1200" dirty="0" smtClean="0">
                <a:latin typeface="+mn-ea"/>
                <a:ea typeface="+mn-ea"/>
              </a:rPr>
              <a:t>)]</a:t>
            </a:r>
          </a:p>
          <a:p>
            <a:pPr marL="447675" indent="-447675"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	[[ADD┃DROP] </a:t>
            </a:r>
            <a:r>
              <a:rPr lang="ko-KR" altLang="en-US" sz="1200" dirty="0" smtClean="0">
                <a:latin typeface="+mn-ea"/>
                <a:ea typeface="+mn-ea"/>
              </a:rPr>
              <a:t>제약이름</a:t>
            </a:r>
            <a:r>
              <a:rPr lang="en-US" altLang="ko-KR" sz="1200" dirty="0" smtClean="0">
                <a:latin typeface="+mn-ea"/>
                <a:ea typeface="+mn-ea"/>
              </a:rPr>
              <a:t>]</a:t>
            </a:r>
            <a:endParaRPr lang="ko-KR" altLang="en-US" sz="12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ALTER </a:t>
            </a:r>
            <a:r>
              <a:rPr lang="ko-KR" altLang="en-US" dirty="0"/>
              <a:t>문</a:t>
            </a:r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3881924"/>
              </p:ext>
            </p:extLst>
          </p:nvPr>
        </p:nvGraphicFramePr>
        <p:xfrm>
          <a:off x="735807" y="1268760"/>
          <a:ext cx="76526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3-37  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NewBook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테이블에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VARCHAR(13)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 자료형을 가진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isbn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속성을 추가하시오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ALTER TABLE </a:t>
                      </a:r>
                      <a:r>
                        <a:rPr lang="en-US" altLang="ko-KR" sz="1400" dirty="0" err="1" smtClean="0"/>
                        <a:t>NewBook</a:t>
                      </a:r>
                      <a:r>
                        <a:rPr lang="en-US" altLang="ko-KR" sz="1400" dirty="0" smtClean="0"/>
                        <a:t> ADD </a:t>
                      </a:r>
                      <a:r>
                        <a:rPr lang="en-US" altLang="ko-KR" sz="1400" dirty="0" err="1" smtClean="0"/>
                        <a:t>isbn</a:t>
                      </a:r>
                      <a:r>
                        <a:rPr lang="en-US" altLang="ko-KR" sz="1400" dirty="0" smtClean="0"/>
                        <a:t> VARCHAR(13);</a:t>
                      </a:r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7272813"/>
              </p:ext>
            </p:extLst>
          </p:nvPr>
        </p:nvGraphicFramePr>
        <p:xfrm>
          <a:off x="735807" y="2348880"/>
          <a:ext cx="76526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3-38  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NewBook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테이블의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isbn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속성의 데이터 타입을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INTEGER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형으로 변경하시오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ALTER TABLE </a:t>
                      </a:r>
                      <a:r>
                        <a:rPr lang="en-US" altLang="ko-KR" sz="1400" dirty="0" err="1" smtClean="0"/>
                        <a:t>NewBook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b="1" dirty="0" smtClean="0"/>
                        <a:t>MODIFY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isbn</a:t>
                      </a:r>
                      <a:r>
                        <a:rPr lang="en-US" altLang="ko-KR" sz="1400" dirty="0" smtClean="0"/>
                        <a:t> INTEGER;</a:t>
                      </a:r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1308955"/>
              </p:ext>
            </p:extLst>
          </p:nvPr>
        </p:nvGraphicFramePr>
        <p:xfrm>
          <a:off x="735807" y="3429000"/>
          <a:ext cx="76526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3-39  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NewBook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테이블의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isbn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속성을 삭제하시오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ALTER TABLE </a:t>
                      </a:r>
                      <a:r>
                        <a:rPr lang="en-US" altLang="ko-KR" sz="1400" dirty="0" err="1" smtClean="0"/>
                        <a:t>NewBook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b="1" dirty="0" smtClean="0"/>
                        <a:t>DROP COLUMN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isbn</a:t>
                      </a:r>
                      <a:r>
                        <a:rPr lang="en-US" altLang="ko-KR" sz="1400" dirty="0" smtClean="0"/>
                        <a:t>;</a:t>
                      </a:r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2804615"/>
              </p:ext>
            </p:extLst>
          </p:nvPr>
        </p:nvGraphicFramePr>
        <p:xfrm>
          <a:off x="735807" y="4489375"/>
          <a:ext cx="76526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3-40  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NewBook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테이블의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bookid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속성에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 NULL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제약조건을 적용하시오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ALTER TABLE </a:t>
                      </a:r>
                      <a:r>
                        <a:rPr lang="en-US" altLang="ko-KR" sz="1400" dirty="0" err="1" smtClean="0"/>
                        <a:t>NewBook</a:t>
                      </a:r>
                      <a:r>
                        <a:rPr lang="en-US" altLang="ko-KR" sz="1400" dirty="0" smtClean="0"/>
                        <a:t> MODIFY </a:t>
                      </a:r>
                      <a:r>
                        <a:rPr lang="en-US" altLang="ko-KR" sz="1400" dirty="0" err="1" smtClean="0"/>
                        <a:t>bookid</a:t>
                      </a:r>
                      <a:r>
                        <a:rPr lang="en-US" altLang="ko-KR" sz="1400" dirty="0" smtClean="0"/>
                        <a:t> INTEGER </a:t>
                      </a:r>
                      <a:r>
                        <a:rPr lang="en-US" altLang="ko-KR" sz="1400" b="1" dirty="0" smtClean="0"/>
                        <a:t>NOT NULL</a:t>
                      </a:r>
                      <a:r>
                        <a:rPr lang="en-US" altLang="ko-KR" sz="1400" dirty="0" smtClean="0"/>
                        <a:t>;</a:t>
                      </a:r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332647"/>
              </p:ext>
            </p:extLst>
          </p:nvPr>
        </p:nvGraphicFramePr>
        <p:xfrm>
          <a:off x="735807" y="5569495"/>
          <a:ext cx="76526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3-41  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NewBook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테이블의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bookid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속성을 </a:t>
                      </a:r>
                      <a:r>
                        <a:rPr lang="ko-KR" altLang="en-US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기본키로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변경하시오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ALTER TABLE </a:t>
                      </a:r>
                      <a:r>
                        <a:rPr lang="en-US" altLang="ko-KR" sz="1400" dirty="0" err="1" smtClean="0"/>
                        <a:t>NewBook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b="1" dirty="0" smtClean="0"/>
                        <a:t>ADD PRIMARY KEY(</a:t>
                      </a:r>
                      <a:r>
                        <a:rPr lang="en-US" altLang="ko-KR" sz="1400" b="1" dirty="0" err="1" smtClean="0"/>
                        <a:t>bookid</a:t>
                      </a:r>
                      <a:r>
                        <a:rPr lang="en-US" altLang="ko-KR" sz="1400" b="1" dirty="0" smtClean="0"/>
                        <a:t>);</a:t>
                      </a:r>
                      <a:endParaRPr lang="ko-KR" altLang="en-US" sz="1400" b="1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DROP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DROP </a:t>
            </a:r>
            <a:r>
              <a:rPr lang="ko-KR" altLang="en-US" dirty="0" smtClean="0"/>
              <a:t>문은 테이블을 삭제하는 명령</a:t>
            </a:r>
            <a:endParaRPr lang="en-US" altLang="ko-KR" dirty="0" smtClean="0"/>
          </a:p>
          <a:p>
            <a:r>
              <a:rPr lang="en-US" altLang="ko-KR" dirty="0" smtClean="0"/>
              <a:t>DROP </a:t>
            </a:r>
            <a:r>
              <a:rPr lang="ko-KR" altLang="en-US" dirty="0" smtClean="0"/>
              <a:t>문은 테이블의 구조와 데이터를 모두 삭제하므로 사용에 주의해야 함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(</a:t>
            </a:r>
            <a:r>
              <a:rPr lang="ko-KR" altLang="en-US" dirty="0" smtClean="0"/>
              <a:t>데이터만 삭제하려면 </a:t>
            </a:r>
            <a:r>
              <a:rPr lang="en-US" altLang="ko-KR" dirty="0" smtClean="0"/>
              <a:t>DELETE </a:t>
            </a:r>
            <a:r>
              <a:rPr lang="ko-KR" altLang="en-US" dirty="0" smtClean="0"/>
              <a:t>문을 사용함</a:t>
            </a:r>
            <a:r>
              <a:rPr lang="en-US" altLang="ko-KR" dirty="0" smtClean="0"/>
              <a:t>).</a:t>
            </a:r>
          </a:p>
          <a:p>
            <a:endParaRPr lang="en-US" altLang="ko-KR" sz="1000" dirty="0" smtClean="0"/>
          </a:p>
          <a:p>
            <a:r>
              <a:rPr lang="en-US" altLang="ko-KR" dirty="0" smtClean="0"/>
              <a:t>DROP</a:t>
            </a:r>
            <a:r>
              <a:rPr lang="ko-KR" altLang="en-US" dirty="0" smtClean="0"/>
              <a:t>문의 기본 문법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2924944"/>
            <a:ext cx="4104456" cy="3600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DROP TABLE </a:t>
            </a:r>
            <a:r>
              <a:rPr lang="ko-KR" altLang="en-US" sz="1200" dirty="0" smtClean="0">
                <a:latin typeface="+mn-ea"/>
                <a:ea typeface="+mn-ea"/>
              </a:rPr>
              <a:t>테이블이름</a:t>
            </a:r>
            <a:endParaRPr lang="ko-KR" altLang="en-US" sz="1200" dirty="0">
              <a:latin typeface="+mn-ea"/>
              <a:ea typeface="+mn-ea"/>
            </a:endParaRPr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587295"/>
              </p:ext>
            </p:extLst>
          </p:nvPr>
        </p:nvGraphicFramePr>
        <p:xfrm>
          <a:off x="735807" y="3789040"/>
          <a:ext cx="76526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3-42  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NewBook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테이블을 삭제하시오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DROP  TABLE  </a:t>
                      </a:r>
                      <a:r>
                        <a:rPr lang="en-US" altLang="ko-KR" sz="1400" b="0" dirty="0" err="1" smtClean="0"/>
                        <a:t>NewBook</a:t>
                      </a:r>
                      <a:r>
                        <a:rPr lang="en-US" altLang="ko-KR" sz="1400" b="0" dirty="0" smtClean="0"/>
                        <a:t>;</a:t>
                      </a:r>
                      <a:endParaRPr lang="ko-KR" altLang="en-US" sz="1400" b="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075359"/>
              </p:ext>
            </p:extLst>
          </p:nvPr>
        </p:nvGraphicFramePr>
        <p:xfrm>
          <a:off x="755576" y="4921423"/>
          <a:ext cx="7652617" cy="99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3-43  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NewCustomer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테이블을 삭제하시오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만약 삭제가 거절된다면 원인을 파악하고 관련된 테이블을 같이 삭제하시오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NewOrders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테이블이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NewCustomer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참조하고 있음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DROP TABLE  </a:t>
                      </a:r>
                      <a:r>
                        <a:rPr lang="en-US" altLang="ko-KR" sz="1400" dirty="0" err="1" smtClean="0"/>
                        <a:t>NewCustomer</a:t>
                      </a:r>
                      <a:r>
                        <a:rPr lang="en-US" altLang="ko-KR" sz="1400" dirty="0" smtClean="0"/>
                        <a:t>;</a:t>
                      </a:r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1560" y="1871768"/>
            <a:ext cx="6950942" cy="61908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05.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데이터 </a:t>
            </a:r>
            <a:r>
              <a:rPr lang="ko-KR" altLang="en-US" sz="3400" b="1" spc="-150" dirty="0" err="1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조작어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–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삽입</a:t>
            </a: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수정</a:t>
            </a: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rPr>
              <a:t>삭제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475656" y="2780928"/>
            <a:ext cx="6840760" cy="25595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INSERT 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UPDATE 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DELETE 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164218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INSERT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INSERT </a:t>
            </a:r>
            <a:r>
              <a:rPr lang="ko-KR" altLang="en-US" dirty="0" smtClean="0"/>
              <a:t>문은 테이블에 새로운 </a:t>
            </a:r>
            <a:r>
              <a:rPr lang="ko-KR" altLang="en-US" dirty="0" err="1"/>
              <a:t>투</a:t>
            </a:r>
            <a:r>
              <a:rPr lang="ko-KR" altLang="en-US" dirty="0" err="1" smtClean="0"/>
              <a:t>플을</a:t>
            </a:r>
            <a:r>
              <a:rPr lang="ko-KR" altLang="en-US" dirty="0" smtClean="0"/>
              <a:t> 삽입하는 명령임</a:t>
            </a:r>
            <a:r>
              <a:rPr lang="en-US" altLang="ko-KR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dirty="0" smtClean="0"/>
              <a:t>INSERT </a:t>
            </a:r>
            <a:r>
              <a:rPr lang="ko-KR" altLang="en-US" dirty="0" smtClean="0"/>
              <a:t>문의 기본 문법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2204864"/>
            <a:ext cx="5400600" cy="5760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INSERT  INTO </a:t>
            </a:r>
            <a:r>
              <a:rPr lang="ko-KR" altLang="en-US" sz="1200" dirty="0" smtClean="0">
                <a:latin typeface="+mn-ea"/>
                <a:ea typeface="+mn-ea"/>
              </a:rPr>
              <a:t>테이블이름</a:t>
            </a:r>
            <a:r>
              <a:rPr lang="en-US" altLang="ko-KR" sz="1200" dirty="0" smtClean="0">
                <a:latin typeface="+mn-ea"/>
                <a:ea typeface="+mn-ea"/>
              </a:rPr>
              <a:t>[(</a:t>
            </a:r>
            <a:r>
              <a:rPr lang="ko-KR" altLang="en-US" sz="1200" dirty="0" smtClean="0">
                <a:latin typeface="+mn-ea"/>
                <a:ea typeface="+mn-ea"/>
              </a:rPr>
              <a:t>속성리스트</a:t>
            </a:r>
            <a:r>
              <a:rPr lang="en-US" altLang="ko-KR" sz="1200" dirty="0" smtClean="0">
                <a:latin typeface="+mn-ea"/>
                <a:ea typeface="+mn-ea"/>
              </a:rPr>
              <a:t>)]</a:t>
            </a:r>
          </a:p>
          <a:p>
            <a:pPr marL="542925" indent="-542925"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	 VALUES (</a:t>
            </a:r>
            <a:r>
              <a:rPr lang="ko-KR" altLang="en-US" sz="1200" dirty="0" err="1" smtClean="0">
                <a:latin typeface="+mn-ea"/>
                <a:ea typeface="+mn-ea"/>
              </a:rPr>
              <a:t>값리스트</a:t>
            </a:r>
            <a:r>
              <a:rPr lang="en-US" altLang="ko-KR" sz="1200" dirty="0" smtClean="0">
                <a:latin typeface="+mn-ea"/>
                <a:ea typeface="+mn-ea"/>
              </a:rPr>
              <a:t>);</a:t>
            </a:r>
            <a:endParaRPr lang="ko-KR" altLang="en-US" sz="1200" dirty="0">
              <a:latin typeface="+mn-ea"/>
              <a:ea typeface="+mn-ea"/>
            </a:endParaRPr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2995408"/>
              </p:ext>
            </p:extLst>
          </p:nvPr>
        </p:nvGraphicFramePr>
        <p:xfrm>
          <a:off x="611560" y="3212976"/>
          <a:ext cx="8064896" cy="99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3-44  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테이블에 새로운 도서 ‘스포츠 의학’을 삽입하시오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스포츠 의학은 </a:t>
                      </a:r>
                      <a:r>
                        <a:rPr lang="ko-KR" altLang="en-US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한솔의학서적에서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출간했으며 가격은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90,000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원이다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611560" y="4014241"/>
            <a:ext cx="64714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ea typeface="맑은 고딕" panose="020B0503020000020004" pitchFamily="50" charset="-127"/>
              </a:rPr>
              <a:t>INSERT  INTO 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Book(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bookid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, 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bookname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, publisher, price)</a:t>
            </a:r>
          </a:p>
          <a:p>
            <a:pPr marL="714375" indent="-714375"/>
            <a:r>
              <a:rPr lang="en-US" altLang="ko-KR" sz="1400" dirty="0" smtClean="0">
                <a:ea typeface="맑은 고딕" panose="020B0503020000020004" pitchFamily="50" charset="-127"/>
              </a:rPr>
              <a:t>	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VALUES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 (11, '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스포츠 의학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', '</a:t>
            </a:r>
            <a:r>
              <a:rPr lang="ko-KR" altLang="en-US" sz="1400" dirty="0" err="1" smtClean="0">
                <a:ea typeface="맑은 고딕" panose="020B0503020000020004" pitchFamily="50" charset="-127"/>
              </a:rPr>
              <a:t>한솔의학서적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', 90000);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4005064"/>
            <a:ext cx="3337744" cy="2513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INSERT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7546029"/>
              </p:ext>
            </p:extLst>
          </p:nvPr>
        </p:nvGraphicFramePr>
        <p:xfrm>
          <a:off x="807815" y="1412776"/>
          <a:ext cx="7652617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3-45  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테이블에 새로운 도서 ‘스포츠 의학’을 삽입하시오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스포츠 의학은 </a:t>
                      </a:r>
                      <a:r>
                        <a:rPr lang="ko-KR" altLang="en-US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한솔의학서적에서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출간했으며 가격은 미정이다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27584" y="2177777"/>
            <a:ext cx="5112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ea typeface="맑은 고딕" panose="020B0503020000020004" pitchFamily="50" charset="-127"/>
              </a:rPr>
              <a:t>INSERT   INTO Book(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bookid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, 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bookname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, publisher)</a:t>
            </a:r>
          </a:p>
          <a:p>
            <a:pPr marL="714375" indent="-714375"/>
            <a:r>
              <a:rPr lang="en-US" altLang="ko-KR" sz="1400" dirty="0" smtClean="0">
                <a:ea typeface="맑은 고딕" panose="020B0503020000020004" pitchFamily="50" charset="-127"/>
              </a:rPr>
              <a:t>	VALUES (14, '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스포츠 의학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', '</a:t>
            </a:r>
            <a:r>
              <a:rPr lang="ko-KR" altLang="en-US" sz="1400" dirty="0" err="1" smtClean="0">
                <a:ea typeface="맑은 고딕" panose="020B0503020000020004" pitchFamily="50" charset="-127"/>
              </a:rPr>
              <a:t>한솔의학서적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');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204864"/>
            <a:ext cx="3117735" cy="2916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INSERT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대량 삽입</a:t>
            </a:r>
            <a:r>
              <a:rPr lang="en-US" altLang="ko-KR" dirty="0" smtClean="0"/>
              <a:t>(bulk insert)</a:t>
            </a:r>
            <a:r>
              <a:rPr lang="ko-KR" altLang="en-US" dirty="0" smtClean="0"/>
              <a:t>이란 한꺼번에 여러 개의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삽입하는 방법임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3987321"/>
              </p:ext>
            </p:extLst>
          </p:nvPr>
        </p:nvGraphicFramePr>
        <p:xfrm>
          <a:off x="827584" y="1844824"/>
          <a:ext cx="779663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3-46  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수입도서 목록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Imported_book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테이블에 모두 삽입하시오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(</a:t>
                      </a:r>
                      <a:r>
                        <a:rPr lang="en-US" altLang="ko-KR" sz="14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Imported_book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테이블은 스크립트 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테이블과 같이 이미 만들어져 있음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760487" y="2761422"/>
            <a:ext cx="51125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ea typeface="맑은 고딕" panose="020B0503020000020004" pitchFamily="50" charset="-127"/>
              </a:rPr>
              <a:t>INSERT   INTO Book(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bookid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, 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bookname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, price, publisher)</a:t>
            </a:r>
          </a:p>
          <a:p>
            <a:pPr marL="714375" indent="-714375"/>
            <a:r>
              <a:rPr lang="en-US" altLang="ko-KR" sz="1400" dirty="0" smtClean="0">
                <a:ea typeface="맑은 고딕" panose="020B0503020000020004" pitchFamily="50" charset="-127"/>
              </a:rPr>
              <a:t>	SELECT 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bookid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, 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bookname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, price, publisher</a:t>
            </a:r>
          </a:p>
          <a:p>
            <a:pPr indent="714375"/>
            <a:r>
              <a:rPr lang="en-US" altLang="ko-KR" sz="1400" dirty="0" smtClean="0">
                <a:ea typeface="맑은 고딕" panose="020B0503020000020004" pitchFamily="50" charset="-127"/>
              </a:rPr>
              <a:t>FROM  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Imported_book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564904"/>
            <a:ext cx="2814637" cy="2986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UPDATE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UPDATE </a:t>
            </a:r>
            <a:r>
              <a:rPr lang="ko-KR" altLang="en-US" dirty="0" smtClean="0"/>
              <a:t>문은 특정 속성 값을 수정하는 명령이다</a:t>
            </a:r>
            <a:r>
              <a:rPr lang="en-US" altLang="ko-KR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dirty="0" smtClean="0"/>
              <a:t>UPDATE </a:t>
            </a:r>
            <a:r>
              <a:rPr lang="ko-KR" altLang="en-US" dirty="0" smtClean="0"/>
              <a:t>문의 기본 문법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2919" y="2204864"/>
            <a:ext cx="6129361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UPDATE </a:t>
            </a:r>
            <a:r>
              <a:rPr lang="ko-KR" altLang="en-US" sz="1200" dirty="0" smtClean="0">
                <a:latin typeface="+mn-ea"/>
                <a:ea typeface="+mn-ea"/>
              </a:rPr>
              <a:t>테이블이름</a:t>
            </a:r>
          </a:p>
          <a:p>
            <a:pPr marL="809625" indent="-809625"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SET       </a:t>
            </a:r>
            <a:r>
              <a:rPr lang="ko-KR" altLang="en-US" sz="1200" dirty="0" smtClean="0">
                <a:latin typeface="+mn-ea"/>
                <a:ea typeface="+mn-ea"/>
              </a:rPr>
              <a:t>속성이름</a:t>
            </a:r>
            <a:r>
              <a:rPr lang="en-US" altLang="ko-KR" sz="1200" dirty="0" smtClean="0">
                <a:latin typeface="+mn-ea"/>
                <a:ea typeface="+mn-ea"/>
              </a:rPr>
              <a:t>1=</a:t>
            </a:r>
            <a:r>
              <a:rPr lang="ko-KR" altLang="en-US" sz="1200" dirty="0" smtClean="0">
                <a:latin typeface="+mn-ea"/>
                <a:ea typeface="+mn-ea"/>
              </a:rPr>
              <a:t>값</a:t>
            </a:r>
            <a:r>
              <a:rPr lang="en-US" altLang="ko-KR" sz="1200" dirty="0" smtClean="0">
                <a:latin typeface="+mn-ea"/>
                <a:ea typeface="+mn-ea"/>
              </a:rPr>
              <a:t>1[, </a:t>
            </a:r>
            <a:r>
              <a:rPr lang="ko-KR" altLang="en-US" sz="1200" dirty="0" smtClean="0">
                <a:latin typeface="+mn-ea"/>
                <a:ea typeface="+mn-ea"/>
              </a:rPr>
              <a:t>속성이름</a:t>
            </a:r>
            <a:r>
              <a:rPr lang="en-US" altLang="ko-KR" sz="1200" dirty="0" smtClean="0">
                <a:latin typeface="+mn-ea"/>
                <a:ea typeface="+mn-ea"/>
              </a:rPr>
              <a:t>2=</a:t>
            </a:r>
            <a:r>
              <a:rPr lang="ko-KR" altLang="en-US" sz="1200" dirty="0" smtClean="0">
                <a:latin typeface="+mn-ea"/>
                <a:ea typeface="+mn-ea"/>
              </a:rPr>
              <a:t>값</a:t>
            </a:r>
            <a:r>
              <a:rPr lang="en-US" altLang="ko-KR" sz="1200" dirty="0" smtClean="0">
                <a:latin typeface="+mn-ea"/>
                <a:ea typeface="+mn-ea"/>
              </a:rPr>
              <a:t>2, ...]</a:t>
            </a:r>
          </a:p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[WHERE &lt;</a:t>
            </a:r>
            <a:r>
              <a:rPr lang="ko-KR" altLang="en-US" sz="1200" dirty="0" smtClean="0">
                <a:latin typeface="+mn-ea"/>
                <a:ea typeface="+mn-ea"/>
              </a:rPr>
              <a:t>검색조건</a:t>
            </a:r>
            <a:r>
              <a:rPr lang="en-US" altLang="ko-KR" sz="1200" dirty="0" smtClean="0">
                <a:latin typeface="+mn-ea"/>
                <a:ea typeface="+mn-ea"/>
              </a:rPr>
              <a:t>&gt;];</a:t>
            </a:r>
            <a:endParaRPr lang="ko-KR" altLang="en-US" sz="1200" dirty="0">
              <a:latin typeface="+mn-ea"/>
              <a:ea typeface="+mn-ea"/>
            </a:endParaRPr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486510"/>
              </p:ext>
            </p:extLst>
          </p:nvPr>
        </p:nvGraphicFramePr>
        <p:xfrm>
          <a:off x="746895" y="3772816"/>
          <a:ext cx="7796633" cy="99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3-47  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Customer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테이블에서 고객번호가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 고객의 주소를 ‘대한민국 부산’으로 변경하시오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35807" y="4617167"/>
            <a:ext cx="66559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SET SQL_SAFE_UPDATES=0; /* Safe Updates </a:t>
            </a:r>
            <a:r>
              <a:rPr lang="ko-KR" altLang="en-US" sz="1400" dirty="0">
                <a:ea typeface="맑은 고딕" panose="020B0503020000020004" pitchFamily="50" charset="-127"/>
              </a:rPr>
              <a:t>옵션 미 해제 시 실행 *</a:t>
            </a:r>
            <a:r>
              <a:rPr lang="en-US" altLang="ko-KR" sz="1400" dirty="0">
                <a:ea typeface="맑은 고딕" panose="020B0503020000020004" pitchFamily="50" charset="-127"/>
              </a:rPr>
              <a:t>/</a:t>
            </a:r>
            <a:endParaRPr lang="en-US" altLang="ko-KR" sz="1400" dirty="0" smtClean="0">
              <a:ea typeface="맑은 고딕" panose="020B0503020000020004" pitchFamily="50" charset="-127"/>
            </a:endParaRPr>
          </a:p>
          <a:p>
            <a:endParaRPr lang="en-US" altLang="ko-KR" sz="1400" dirty="0"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UPDATE 	Customer</a:t>
            </a: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SET 	address='</a:t>
            </a:r>
            <a:r>
              <a:rPr lang="ko-KR" altLang="en-US" sz="1400" dirty="0" smtClean="0">
                <a:ea typeface="맑은 고딕" panose="020B0503020000020004" pitchFamily="50" charset="-127"/>
              </a:rPr>
              <a:t>대한민국 부산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'</a:t>
            </a:r>
          </a:p>
          <a:p>
            <a:r>
              <a:rPr lang="en-US" altLang="ko-KR" sz="1400" dirty="0" smtClean="0">
                <a:ea typeface="맑은 고딕" panose="020B0503020000020004" pitchFamily="50" charset="-127"/>
              </a:rPr>
              <a:t>WHERE 	</a:t>
            </a:r>
            <a:r>
              <a:rPr lang="en-US" altLang="ko-KR" sz="1400" dirty="0" err="1" smtClean="0">
                <a:ea typeface="맑은 고딕" panose="020B0503020000020004" pitchFamily="50" charset="-127"/>
              </a:rPr>
              <a:t>custid</a:t>
            </a:r>
            <a:r>
              <a:rPr lang="en-US" altLang="ko-KR" sz="1400" dirty="0" smtClean="0">
                <a:ea typeface="맑은 고딕" panose="020B0503020000020004" pitchFamily="50" charset="-127"/>
              </a:rPr>
              <a:t>=5;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5085184"/>
            <a:ext cx="3059237" cy="1168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마당서점의 데이터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9605" y="501620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3-6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마당서점의 데이터 구성도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29605" y="10613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16832"/>
            <a:ext cx="4274989" cy="30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5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UPDATE </a:t>
            </a:r>
            <a:r>
              <a:rPr lang="ko-KR" altLang="en-US" dirty="0"/>
              <a:t>문</a:t>
            </a:r>
          </a:p>
        </p:txBody>
      </p:sp>
      <p:graphicFrame>
        <p:nvGraphicFramePr>
          <p:cNvPr id="10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0164986"/>
              </p:ext>
            </p:extLst>
          </p:nvPr>
        </p:nvGraphicFramePr>
        <p:xfrm>
          <a:off x="746895" y="1340768"/>
          <a:ext cx="7796633" cy="99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3-48  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테이블에서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14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번 ‘스포츠 </a:t>
                      </a:r>
                      <a:r>
                        <a:rPr lang="ko-KR" altLang="en-US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의학’의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출판사를 </a:t>
                      </a:r>
                      <a:r>
                        <a:rPr lang="en-US" altLang="ko-KR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imported_book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테이블의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번 책의 출판사와 동일하게 </a:t>
                      </a:r>
                      <a:r>
                        <a:rPr lang="ko-KR" altLang="en-US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변경하시오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35807" y="1983904"/>
            <a:ext cx="66559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UPDATE Book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SET    publisher = (SELECT publisher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                    FROM   </a:t>
            </a:r>
            <a:r>
              <a:rPr lang="en-US" altLang="ko-KR" sz="1400" dirty="0" err="1">
                <a:ea typeface="맑은 고딕" panose="020B0503020000020004" pitchFamily="50" charset="-127"/>
              </a:rPr>
              <a:t>imported_book</a:t>
            </a:r>
            <a:r>
              <a:rPr lang="en-US" altLang="ko-KR" sz="1400" dirty="0"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                    WHERE  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bookid</a:t>
            </a:r>
            <a:r>
              <a:rPr lang="en-US" altLang="ko-KR" sz="1400" dirty="0">
                <a:ea typeface="맑은 고딕" panose="020B0503020000020004" pitchFamily="50" charset="-127"/>
              </a:rPr>
              <a:t> = '21')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WHERE  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bookid</a:t>
            </a:r>
            <a:r>
              <a:rPr lang="en-US" altLang="ko-KR" sz="1400" dirty="0">
                <a:ea typeface="맑은 고딕" panose="020B0503020000020004" pitchFamily="50" charset="-127"/>
              </a:rPr>
              <a:t> = '14' 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2204864"/>
            <a:ext cx="2791858" cy="31508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DELETE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DELETE </a:t>
            </a:r>
            <a:r>
              <a:rPr lang="ko-KR" altLang="en-US" dirty="0" smtClean="0"/>
              <a:t>문은 테이블에 있는 기존 </a:t>
            </a:r>
            <a:r>
              <a:rPr lang="ko-KR" altLang="en-US" dirty="0" err="1"/>
              <a:t>투</a:t>
            </a:r>
            <a:r>
              <a:rPr lang="ko-KR" altLang="en-US" dirty="0" err="1" smtClean="0"/>
              <a:t>플을</a:t>
            </a:r>
            <a:r>
              <a:rPr lang="ko-KR" altLang="en-US" dirty="0" smtClean="0"/>
              <a:t> 삭제하는 명령</a:t>
            </a:r>
            <a:endParaRPr lang="en-US" altLang="ko-KR" dirty="0" smtClean="0"/>
          </a:p>
          <a:p>
            <a:endParaRPr lang="en-US" altLang="ko-KR" sz="1000" dirty="0" smtClean="0"/>
          </a:p>
          <a:p>
            <a:r>
              <a:rPr lang="en-US" altLang="ko-KR" dirty="0" smtClean="0"/>
              <a:t>DELETE </a:t>
            </a:r>
            <a:r>
              <a:rPr lang="ko-KR" altLang="en-US" dirty="0" smtClean="0"/>
              <a:t>문의 기본 문법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2204864"/>
            <a:ext cx="4698726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DELETE FROM    </a:t>
            </a:r>
            <a:r>
              <a:rPr lang="ko-KR" altLang="en-US" sz="1200" dirty="0" smtClean="0">
                <a:latin typeface="+mn-ea"/>
                <a:ea typeface="+mn-ea"/>
              </a:rPr>
              <a:t>테이블이름</a:t>
            </a:r>
          </a:p>
          <a:p>
            <a:pPr marL="628650" indent="-628650">
              <a:lnSpc>
                <a:spcPct val="14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[WHERE  </a:t>
            </a:r>
            <a:r>
              <a:rPr lang="ko-KR" altLang="en-US" sz="1200" dirty="0" smtClean="0">
                <a:latin typeface="+mn-ea"/>
                <a:ea typeface="+mn-ea"/>
              </a:rPr>
              <a:t>검색조건</a:t>
            </a:r>
            <a:r>
              <a:rPr lang="en-US" altLang="ko-KR" sz="1200" dirty="0" smtClean="0">
                <a:latin typeface="+mn-ea"/>
                <a:ea typeface="+mn-ea"/>
              </a:rPr>
              <a:t>];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DELETE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05032"/>
              </p:ext>
            </p:extLst>
          </p:nvPr>
        </p:nvGraphicFramePr>
        <p:xfrm>
          <a:off x="737370" y="1396449"/>
          <a:ext cx="779663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3-49  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테이블에서 </a:t>
                      </a:r>
                      <a:r>
                        <a:rPr lang="ko-KR" altLang="en-US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도서번호가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 도서를 </a:t>
                      </a:r>
                      <a:r>
                        <a:rPr lang="ko-KR" altLang="en-US" sz="1400" b="1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삭제하시오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55576" y="1954579"/>
            <a:ext cx="6655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DELETE FROM Book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WHERE  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bookid</a:t>
            </a:r>
            <a:r>
              <a:rPr lang="en-US" altLang="ko-KR" sz="1400" dirty="0">
                <a:ea typeface="맑은 고딕" panose="020B0503020000020004" pitchFamily="50" charset="-127"/>
              </a:rPr>
              <a:t> = '11'; 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graphicFrame>
        <p:nvGraphicFramePr>
          <p:cNvPr id="9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7539553"/>
              </p:ext>
            </p:extLst>
          </p:nvPr>
        </p:nvGraphicFramePr>
        <p:xfrm>
          <a:off x="732475" y="4962341"/>
          <a:ext cx="779663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3-50  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모든 고객을 삭제하시오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737370" y="5490264"/>
            <a:ext cx="6655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ea typeface="맑은 고딕" panose="020B0503020000020004" pitchFamily="50" charset="-127"/>
              </a:rPr>
              <a:t>DELETE 	FROM 	Customer;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916832"/>
            <a:ext cx="2880320" cy="28511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6093297"/>
            <a:ext cx="7848872" cy="36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ko-KR" altLang="en-US"/>
              <a:t>연습문제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8F8B7-A86E-4AC0-A5D7-AB02160CAC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>
                <a:latin typeface="+mj-ea"/>
              </a:rPr>
              <a:t>마당서점에서 다음의 심화된 질문에 대해 </a:t>
            </a:r>
            <a:r>
              <a:rPr lang="en-US" altLang="ko-KR" dirty="0">
                <a:latin typeface="+mj-ea"/>
              </a:rPr>
              <a:t>SQL </a:t>
            </a:r>
            <a:r>
              <a:rPr lang="ko-KR" altLang="en-US" dirty="0">
                <a:latin typeface="+mj-ea"/>
              </a:rPr>
              <a:t>문을 </a:t>
            </a:r>
            <a:r>
              <a:rPr lang="ko-KR" altLang="en-US" dirty="0" err="1">
                <a:latin typeface="+mj-ea"/>
              </a:rPr>
              <a:t>작성하시오</a:t>
            </a:r>
            <a:r>
              <a:rPr lang="en-US" altLang="ko-KR" dirty="0">
                <a:latin typeface="+mj-ea"/>
              </a:rPr>
              <a:t>.	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dirty="0">
                <a:latin typeface="+mj-ea"/>
              </a:rPr>
              <a:t>  </a:t>
            </a:r>
            <a:r>
              <a:rPr lang="en-US" altLang="ko-KR" dirty="0">
                <a:latin typeface="+mj-ea"/>
              </a:rPr>
              <a:t>(1) </a:t>
            </a:r>
            <a:r>
              <a:rPr lang="ko-KR" altLang="en-US" dirty="0">
                <a:latin typeface="+mj-ea"/>
              </a:rPr>
              <a:t>박지성이 구매한 도서의 출판사와 같은 출판사에서 도서를 구매한 고객의 이름</a:t>
            </a:r>
          </a:p>
          <a:p>
            <a:pPr marL="266700" lvl="1" indent="0">
              <a:buNone/>
            </a:pPr>
            <a:r>
              <a:rPr lang="ko-KR" altLang="en-US" dirty="0">
                <a:latin typeface="+mj-ea"/>
              </a:rPr>
              <a:t>  </a:t>
            </a:r>
            <a:r>
              <a:rPr lang="en-US" altLang="ko-KR" dirty="0">
                <a:latin typeface="+mj-ea"/>
              </a:rPr>
              <a:t>(2) </a:t>
            </a:r>
            <a:r>
              <a:rPr lang="ko-KR" altLang="en-US" dirty="0">
                <a:latin typeface="+mj-ea"/>
              </a:rPr>
              <a:t>두 개 이상의 서로 다른 출판사에서 도서를 구매한 고객의 이름</a:t>
            </a:r>
          </a:p>
          <a:p>
            <a:pPr marL="266700" lvl="1" indent="0">
              <a:buNone/>
            </a:pPr>
            <a:r>
              <a:rPr lang="ko-KR" altLang="en-US" dirty="0">
                <a:latin typeface="+mj-ea"/>
              </a:rPr>
              <a:t>  </a:t>
            </a:r>
            <a:r>
              <a:rPr lang="en-US" altLang="ko-KR" dirty="0">
                <a:latin typeface="+mj-ea"/>
              </a:rPr>
              <a:t>(3) (</a:t>
            </a:r>
            <a:r>
              <a:rPr lang="ko-KR" altLang="en-US" dirty="0">
                <a:latin typeface="+mj-ea"/>
              </a:rPr>
              <a:t>생략</a:t>
            </a:r>
            <a:r>
              <a:rPr lang="en-US" altLang="ko-KR" dirty="0">
                <a:latin typeface="+mj-ea"/>
              </a:rPr>
              <a:t>) </a:t>
            </a:r>
            <a:r>
              <a:rPr lang="ko-KR" altLang="en-US" dirty="0">
                <a:latin typeface="+mj-ea"/>
              </a:rPr>
              <a:t>전체 고객의 </a:t>
            </a:r>
            <a:r>
              <a:rPr lang="en-US" altLang="ko-KR" dirty="0">
                <a:latin typeface="+mj-ea"/>
              </a:rPr>
              <a:t>30% </a:t>
            </a:r>
            <a:r>
              <a:rPr lang="ko-KR" altLang="en-US" dirty="0">
                <a:latin typeface="+mj-ea"/>
              </a:rPr>
              <a:t>이상이 구매한 도서 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>
              <a:buFont typeface="+mj-lt"/>
              <a:buAutoNum type="arabicPeriod" startAt="2"/>
            </a:pPr>
            <a:r>
              <a:rPr lang="ko-KR" altLang="en-US" dirty="0"/>
              <a:t>다음 질의에 대해 </a:t>
            </a:r>
            <a:r>
              <a:rPr lang="en-US" altLang="ko-KR" dirty="0"/>
              <a:t>DML </a:t>
            </a:r>
            <a:r>
              <a:rPr lang="ko-KR" altLang="en-US" dirty="0"/>
              <a:t>문을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pPr marL="266700" lvl="1" indent="0">
              <a:buNone/>
            </a:pPr>
            <a:r>
              <a:rPr lang="en-US" altLang="ko-KR" dirty="0"/>
              <a:t>(1) </a:t>
            </a:r>
            <a:r>
              <a:rPr lang="ko-KR" altLang="en-US" dirty="0"/>
              <a:t>새로운 도서 </a:t>
            </a:r>
            <a:r>
              <a:rPr lang="en-US" altLang="ko-KR" dirty="0"/>
              <a:t>(‘</a:t>
            </a:r>
            <a:r>
              <a:rPr lang="ko-KR" altLang="en-US" dirty="0"/>
              <a:t>스포츠 세계’</a:t>
            </a:r>
            <a:r>
              <a:rPr lang="en-US" altLang="ko-KR" dirty="0"/>
              <a:t>, ‘</a:t>
            </a:r>
            <a:r>
              <a:rPr lang="ko-KR" altLang="en-US" dirty="0"/>
              <a:t>대한미디어’</a:t>
            </a:r>
            <a:r>
              <a:rPr lang="en-US" altLang="ko-KR" dirty="0"/>
              <a:t>, 10000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  <a:r>
              <a:rPr lang="ko-KR" altLang="en-US" dirty="0"/>
              <a:t>이 마당서점에 입고되었다</a:t>
            </a:r>
            <a:r>
              <a:rPr lang="en-US" altLang="ko-KR" dirty="0"/>
              <a:t>. </a:t>
            </a:r>
          </a:p>
          <a:p>
            <a:pPr marL="266700" lvl="1" indent="0">
              <a:buNone/>
            </a:pPr>
            <a:r>
              <a:rPr lang="en-US" altLang="ko-KR" dirty="0"/>
              <a:t>     </a:t>
            </a:r>
            <a:r>
              <a:rPr lang="ko-KR" altLang="en-US" sz="1200" dirty="0"/>
              <a:t>삽입이 안 될 경우 필요한 데이터가 더 있는지 찾아보자</a:t>
            </a:r>
            <a:r>
              <a:rPr lang="en-US" altLang="ko-KR" sz="1200" dirty="0"/>
              <a:t>.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(2) ‘</a:t>
            </a:r>
            <a:r>
              <a:rPr lang="ko-KR" altLang="en-US" dirty="0" err="1"/>
              <a:t>삼성당’에서</a:t>
            </a:r>
            <a:r>
              <a:rPr lang="ko-KR" altLang="en-US" dirty="0"/>
              <a:t> 출판한 도서를 삭제해야 한다</a:t>
            </a:r>
            <a:r>
              <a:rPr lang="en-US" altLang="ko-KR" dirty="0"/>
              <a:t>.</a:t>
            </a:r>
          </a:p>
          <a:p>
            <a:pPr marL="266700" lvl="1" indent="0">
              <a:buNone/>
            </a:pPr>
            <a:r>
              <a:rPr lang="en-US" altLang="ko-KR" dirty="0"/>
              <a:t>(3) ‘</a:t>
            </a:r>
            <a:r>
              <a:rPr lang="ko-KR" altLang="en-US" dirty="0" err="1"/>
              <a:t>이상미디어’에서</a:t>
            </a:r>
            <a:r>
              <a:rPr lang="ko-KR" altLang="en-US" dirty="0"/>
              <a:t> 출판한 도서를 삭제해야 한다</a:t>
            </a:r>
            <a:r>
              <a:rPr lang="en-US" altLang="ko-KR" dirty="0"/>
              <a:t>. </a:t>
            </a:r>
            <a:r>
              <a:rPr lang="ko-KR" altLang="en-US" dirty="0"/>
              <a:t>삭제가 안 될 경우 원인을 생각해보자</a:t>
            </a:r>
            <a:r>
              <a:rPr lang="en-US" altLang="ko-KR" dirty="0"/>
              <a:t>.</a:t>
            </a:r>
          </a:p>
          <a:p>
            <a:pPr marL="266700" lvl="1" indent="0">
              <a:buNone/>
            </a:pPr>
            <a:r>
              <a:rPr lang="en-US" altLang="ko-KR" dirty="0"/>
              <a:t>(4) </a:t>
            </a:r>
            <a:r>
              <a:rPr lang="ko-KR" altLang="en-US" dirty="0"/>
              <a:t>출판사 ‘</a:t>
            </a:r>
            <a:r>
              <a:rPr lang="ko-KR" altLang="en-US" dirty="0" err="1"/>
              <a:t>대한미디어’가</a:t>
            </a:r>
            <a:r>
              <a:rPr lang="ko-KR" altLang="en-US" dirty="0"/>
              <a:t> ‘</a:t>
            </a:r>
            <a:r>
              <a:rPr lang="ko-KR" altLang="en-US" dirty="0" err="1"/>
              <a:t>대한출판사’로</a:t>
            </a:r>
            <a:r>
              <a:rPr lang="ko-KR" altLang="en-US" dirty="0"/>
              <a:t> 이름을 바꾸었다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D98C4-AD35-4759-9571-E1AA62A00DA9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1551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635000" y="1085851"/>
            <a:ext cx="3022600" cy="47180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MySQL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SQL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정의어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(DLL)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조작어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(DML)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WHERE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집계 함수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GROUP BY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HAVING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조인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동등조인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내부조인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부속질의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340837" y="1085503"/>
            <a:ext cx="3312368" cy="547260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+mj-lt"/>
              <a:buAutoNum type="arabicPeriod" startAt="12"/>
            </a:pPr>
            <a:r>
              <a:rPr kumimoji="0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상관 </a:t>
            </a:r>
            <a:r>
              <a:rPr kumimoji="0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부속질의</a:t>
            </a:r>
          </a:p>
          <a:p>
            <a:pPr>
              <a:buClr>
                <a:schemeClr val="tx1"/>
              </a:buClr>
              <a:buFont typeface="+mj-lt"/>
              <a:buAutoNum type="arabicPeriod" startAt="12"/>
            </a:pPr>
            <a:r>
              <a:rPr kumimoji="0"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투플</a:t>
            </a:r>
            <a:r>
              <a:rPr kumimoji="0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변수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 startAt="12"/>
            </a:pPr>
            <a:r>
              <a:rPr kumimoji="0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집합 연산</a:t>
            </a:r>
            <a:endParaRPr kumimoji="0"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tx1"/>
              </a:buClr>
              <a:buFont typeface="+mj-lt"/>
              <a:buAutoNum type="arabicPeriod" startAt="12"/>
            </a:pPr>
            <a:r>
              <a:rPr kumimoji="0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EXISTS</a:t>
            </a:r>
            <a:endParaRPr kumimoji="0"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tx1"/>
              </a:buClr>
              <a:buFont typeface="+mj-lt"/>
              <a:buAutoNum type="arabicPeriod" startAt="12"/>
            </a:pPr>
            <a:r>
              <a:rPr kumimoji="0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</a:t>
            </a:r>
          </a:p>
          <a:p>
            <a:pPr>
              <a:buClr>
                <a:schemeClr val="tx1"/>
              </a:buClr>
              <a:buFont typeface="+mj-lt"/>
              <a:buAutoNum type="arabicPeriod" startAt="12"/>
            </a:pPr>
            <a:r>
              <a:rPr kumimoji="0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ALTER</a:t>
            </a:r>
          </a:p>
          <a:p>
            <a:pPr>
              <a:buClr>
                <a:schemeClr val="tx1"/>
              </a:buClr>
              <a:buFont typeface="+mj-lt"/>
              <a:buAutoNum type="arabicPeriod" startAt="12"/>
            </a:pPr>
            <a:r>
              <a:rPr kumimoji="0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</a:t>
            </a:r>
          </a:p>
          <a:p>
            <a:pPr>
              <a:buClr>
                <a:schemeClr val="tx1"/>
              </a:buClr>
              <a:buFont typeface="+mj-lt"/>
              <a:buAutoNum type="arabicPeriod" startAt="12"/>
            </a:pPr>
            <a:r>
              <a:rPr kumimoji="0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</a:t>
            </a:r>
          </a:p>
          <a:p>
            <a:pPr>
              <a:buClr>
                <a:schemeClr val="tx1"/>
              </a:buClr>
              <a:buFont typeface="+mj-lt"/>
              <a:buAutoNum type="arabicPeriod" startAt="12"/>
            </a:pPr>
            <a:r>
              <a:rPr kumimoji="0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</a:t>
            </a:r>
          </a:p>
          <a:p>
            <a:pPr>
              <a:buClr>
                <a:schemeClr val="tx1"/>
              </a:buClr>
              <a:buFont typeface="+mj-lt"/>
              <a:buAutoNum type="arabicPeriod" startAt="12"/>
            </a:pPr>
            <a:r>
              <a:rPr kumimoji="0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</a:p>
          <a:p>
            <a:pPr>
              <a:buClr>
                <a:schemeClr val="tx1"/>
              </a:buClr>
              <a:buFont typeface="+mj-lt"/>
              <a:buAutoNum type="arabicPeriod" startAt="12"/>
            </a:pPr>
            <a:endParaRPr kumimoji="0"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마당서점 데이터베이스의 사용자들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200800" cy="538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89484" y="638132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3-7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사용자 그룹별로 원하는 정보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01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7738</TotalTime>
  <Words>3948</Words>
  <Application>Microsoft Office PowerPoint</Application>
  <PresentationFormat>화면 슬라이드 쇼(4:3)</PresentationFormat>
  <Paragraphs>1187</Paragraphs>
  <Slides>84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84</vt:i4>
      </vt:variant>
    </vt:vector>
  </HeadingPairs>
  <TitlesOfParts>
    <vt:vector size="96" baseType="lpstr">
      <vt:lpstr>HY견고딕</vt:lpstr>
      <vt:lpstr>HY엽서L</vt:lpstr>
      <vt:lpstr>굴림</vt:lpstr>
      <vt:lpstr>맑은 고딕</vt:lpstr>
      <vt:lpstr>아리따M</vt:lpstr>
      <vt:lpstr>Arial</vt:lpstr>
      <vt:lpstr>Tahoma</vt:lpstr>
      <vt:lpstr>Wingdings</vt:lpstr>
      <vt:lpstr>Office 테마</vt:lpstr>
      <vt:lpstr>1_Office 테마</vt:lpstr>
      <vt:lpstr>2_Office 테마</vt:lpstr>
      <vt:lpstr>3_Office 테마</vt:lpstr>
      <vt:lpstr>PowerPoint 프레젠테이션</vt:lpstr>
      <vt:lpstr>목차</vt:lpstr>
      <vt:lpstr>학습목표</vt:lpstr>
      <vt:lpstr>PowerPoint 프레젠테이션</vt:lpstr>
      <vt:lpstr>1. 마당서점의 데이터</vt:lpstr>
      <vt:lpstr>1. 마당서점의 데이터</vt:lpstr>
      <vt:lpstr>1. 마당서점의 데이터</vt:lpstr>
      <vt:lpstr>1. 마당서점의 데이터</vt:lpstr>
      <vt:lpstr>2. 마당서점 데이터베이스의 사용자들</vt:lpstr>
      <vt:lpstr>3. MySQL 샘플 데이터 설치</vt:lpstr>
      <vt:lpstr>3. MySQL 샘플 데이터 설치</vt:lpstr>
      <vt:lpstr>3. MySQL 샘플 데이터 설치</vt:lpstr>
      <vt:lpstr>3. MySQL 샘플 데이터 설치</vt:lpstr>
      <vt:lpstr>3. MySQL 샘플 데이터 설치</vt:lpstr>
      <vt:lpstr>3. MySQL 샘플 데이터 설치</vt:lpstr>
      <vt:lpstr>PowerPoint 프레젠테이션</vt:lpstr>
      <vt:lpstr>SQL 개요</vt:lpstr>
      <vt:lpstr>SQL 개요</vt:lpstr>
      <vt:lpstr>SQL 개요</vt:lpstr>
      <vt:lpstr>SQL 개요</vt:lpstr>
      <vt:lpstr>SQL 개요</vt:lpstr>
      <vt:lpstr>PowerPoint 프레젠테이션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2. 집계 함수와 GROUP BY </vt:lpstr>
      <vt:lpstr>2. 집계 함수와 GROUP BY </vt:lpstr>
      <vt:lpstr>2. 집계 함수와 GROUP BY </vt:lpstr>
      <vt:lpstr>2. 집계 함수와 GROUP BY </vt:lpstr>
      <vt:lpstr>2. 집계 함수와 GROUP BY </vt:lpstr>
      <vt:lpstr>2. 집계 함수와 GROUP BY </vt:lpstr>
      <vt:lpstr>연습문제 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연습문제 </vt:lpstr>
      <vt:lpstr>PowerPoint 프레젠테이션</vt:lpstr>
      <vt:lpstr>1. CREATE 문</vt:lpstr>
      <vt:lpstr>1. CREATE 문</vt:lpstr>
      <vt:lpstr>1. CREATE 문</vt:lpstr>
      <vt:lpstr>1. CREATE 문</vt:lpstr>
      <vt:lpstr>1. CREATE 문</vt:lpstr>
      <vt:lpstr>1. CREATE 문</vt:lpstr>
      <vt:lpstr>2. ALTER 문</vt:lpstr>
      <vt:lpstr>2. ALTER 문</vt:lpstr>
      <vt:lpstr>3. DROP 문</vt:lpstr>
      <vt:lpstr>PowerPoint 프레젠테이션</vt:lpstr>
      <vt:lpstr>1. INSERT 문</vt:lpstr>
      <vt:lpstr>1. INSERT 문</vt:lpstr>
      <vt:lpstr>1. INSERT 문</vt:lpstr>
      <vt:lpstr>2. UPDATE 문</vt:lpstr>
      <vt:lpstr>2. UPDATE 문</vt:lpstr>
      <vt:lpstr>3. DELETE 문</vt:lpstr>
      <vt:lpstr>3. DELETE 문</vt:lpstr>
      <vt:lpstr>연습문제 </vt:lpstr>
      <vt:lpstr>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Park</cp:lastModifiedBy>
  <cp:revision>728</cp:revision>
  <dcterms:created xsi:type="dcterms:W3CDTF">2012-07-11T10:23:22Z</dcterms:created>
  <dcterms:modified xsi:type="dcterms:W3CDTF">2021-07-07T13:36:54Z</dcterms:modified>
</cp:coreProperties>
</file>